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handoutMasterIdLst>
    <p:handoutMasterId r:id="rId54"/>
  </p:handoutMasterIdLst>
  <p:sldIdLst>
    <p:sldId id="257" r:id="rId2"/>
    <p:sldId id="2146849704" r:id="rId3"/>
    <p:sldId id="2146849715" r:id="rId4"/>
    <p:sldId id="2146849714" r:id="rId5"/>
    <p:sldId id="2146849662" r:id="rId6"/>
    <p:sldId id="293" r:id="rId7"/>
    <p:sldId id="2146849700" r:id="rId8"/>
    <p:sldId id="2146849675" r:id="rId9"/>
    <p:sldId id="315" r:id="rId10"/>
    <p:sldId id="2146849709" r:id="rId11"/>
    <p:sldId id="2146849678" r:id="rId12"/>
    <p:sldId id="2146849701" r:id="rId13"/>
    <p:sldId id="2146849679" r:id="rId14"/>
    <p:sldId id="2146849680" r:id="rId15"/>
    <p:sldId id="2146849681" r:id="rId16"/>
    <p:sldId id="2146849682" r:id="rId17"/>
    <p:sldId id="313" r:id="rId18"/>
    <p:sldId id="2146849683" r:id="rId19"/>
    <p:sldId id="2146849703" r:id="rId20"/>
    <p:sldId id="2146849705" r:id="rId21"/>
    <p:sldId id="2146849712" r:id="rId22"/>
    <p:sldId id="2146849713" r:id="rId23"/>
    <p:sldId id="2146849689" r:id="rId24"/>
    <p:sldId id="2146849690" r:id="rId25"/>
    <p:sldId id="301" r:id="rId26"/>
    <p:sldId id="2146849691" r:id="rId27"/>
    <p:sldId id="2146849692" r:id="rId28"/>
    <p:sldId id="321" r:id="rId29"/>
    <p:sldId id="2146849693" r:id="rId30"/>
    <p:sldId id="2146849694" r:id="rId31"/>
    <p:sldId id="2146849695" r:id="rId32"/>
    <p:sldId id="323" r:id="rId33"/>
    <p:sldId id="324" r:id="rId34"/>
    <p:sldId id="346" r:id="rId35"/>
    <p:sldId id="347" r:id="rId36"/>
    <p:sldId id="311" r:id="rId37"/>
    <p:sldId id="329" r:id="rId38"/>
    <p:sldId id="330" r:id="rId39"/>
    <p:sldId id="331" r:id="rId40"/>
    <p:sldId id="332" r:id="rId41"/>
    <p:sldId id="325" r:id="rId42"/>
    <p:sldId id="334" r:id="rId43"/>
    <p:sldId id="333" r:id="rId44"/>
    <p:sldId id="344" r:id="rId45"/>
    <p:sldId id="2146849697" r:id="rId46"/>
    <p:sldId id="2146849699" r:id="rId47"/>
    <p:sldId id="342" r:id="rId48"/>
    <p:sldId id="2146849711" r:id="rId49"/>
    <p:sldId id="2146849706" r:id="rId50"/>
    <p:sldId id="2146849707" r:id="rId51"/>
    <p:sldId id="214684970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3617A4-1B60-45D1-ACA2-DB3F06C1C30A}">
          <p14:sldIdLst>
            <p14:sldId id="257"/>
            <p14:sldId id="2146849704"/>
            <p14:sldId id="2146849715"/>
            <p14:sldId id="2146849714"/>
            <p14:sldId id="2146849662"/>
            <p14:sldId id="293"/>
            <p14:sldId id="2146849700"/>
            <p14:sldId id="2146849675"/>
            <p14:sldId id="315"/>
            <p14:sldId id="2146849709"/>
            <p14:sldId id="2146849678"/>
            <p14:sldId id="2146849701"/>
            <p14:sldId id="2146849679"/>
            <p14:sldId id="2146849680"/>
            <p14:sldId id="2146849681"/>
            <p14:sldId id="2146849682"/>
            <p14:sldId id="313"/>
            <p14:sldId id="2146849683"/>
            <p14:sldId id="2146849703"/>
            <p14:sldId id="2146849705"/>
            <p14:sldId id="2146849712"/>
            <p14:sldId id="2146849713"/>
            <p14:sldId id="2146849689"/>
            <p14:sldId id="2146849690"/>
            <p14:sldId id="301"/>
            <p14:sldId id="2146849691"/>
            <p14:sldId id="2146849692"/>
            <p14:sldId id="321"/>
            <p14:sldId id="2146849693"/>
            <p14:sldId id="2146849694"/>
            <p14:sldId id="2146849695"/>
            <p14:sldId id="323"/>
            <p14:sldId id="324"/>
            <p14:sldId id="346"/>
            <p14:sldId id="347"/>
            <p14:sldId id="311"/>
            <p14:sldId id="329"/>
            <p14:sldId id="330"/>
            <p14:sldId id="331"/>
            <p14:sldId id="332"/>
            <p14:sldId id="325"/>
            <p14:sldId id="334"/>
            <p14:sldId id="333"/>
            <p14:sldId id="344"/>
            <p14:sldId id="2146849697"/>
            <p14:sldId id="2146849699"/>
            <p14:sldId id="342"/>
            <p14:sldId id="2146849711"/>
          </p14:sldIdLst>
        </p14:section>
        <p14:section name="Backup" id="{EC96D86D-F8B6-4C8E-A992-F76D8442910E}">
          <p14:sldIdLst>
            <p14:sldId id="2146849706"/>
            <p14:sldId id="2146849707"/>
            <p14:sldId id="21468497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E6"/>
    <a:srgbClr val="8229B5"/>
    <a:srgbClr val="8C006E"/>
    <a:srgbClr val="FF0000"/>
    <a:srgbClr val="003DE6"/>
    <a:srgbClr val="1F1F96"/>
    <a:srgbClr val="DB14AB"/>
    <a:srgbClr val="FFF000"/>
    <a:srgbClr val="F5821F"/>
    <a:srgbClr val="00B53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2AEFC-FE0A-4349-B835-30075087BA5D}" v="87" dt="2026-05-05T03:22:18.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5956" autoAdjust="0"/>
  </p:normalViewPr>
  <p:slideViewPr>
    <p:cSldViewPr snapToGrid="0">
      <p:cViewPr varScale="1">
        <p:scale>
          <a:sx n="73" d="100"/>
          <a:sy n="73" d="100"/>
        </p:scale>
        <p:origin x="1027" y="5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0.png"/><Relationship Id="rId7" Type="http://schemas.openxmlformats.org/officeDocument/2006/relationships/image" Target="../media/image16.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0.png"/><Relationship Id="rId7" Type="http://schemas.openxmlformats.org/officeDocument/2006/relationships/image" Target="../media/image16.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06279-A58B-4E98-9399-5F8FAFE38609}"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83BACD8F-5DAE-4961-A3C7-255FE4416072}">
      <dgm:prSet custT="1"/>
      <dgm:spPr/>
      <dgm:t>
        <a:bodyPr/>
        <a:lstStyle/>
        <a:p>
          <a:pPr>
            <a:lnSpc>
              <a:spcPct val="100000"/>
            </a:lnSpc>
          </a:pPr>
          <a:r>
            <a:rPr lang="en-US" sz="1400" dirty="0"/>
            <a:t>Industrially used as chemical blowing agents </a:t>
          </a:r>
        </a:p>
      </dgm:t>
    </dgm:pt>
    <dgm:pt modelId="{962A0E79-84F3-4730-AD72-2CFA7319B0FF}" type="parTrans" cxnId="{A599D2F2-91B1-43FA-A438-FF4F8F34813F}">
      <dgm:prSet/>
      <dgm:spPr/>
      <dgm:t>
        <a:bodyPr/>
        <a:lstStyle/>
        <a:p>
          <a:endParaRPr lang="en-US" sz="1400"/>
        </a:p>
      </dgm:t>
    </dgm:pt>
    <dgm:pt modelId="{22CA45E9-A50E-4854-8440-005F24AD118D}" type="sibTrans" cxnId="{A599D2F2-91B1-43FA-A438-FF4F8F34813F}">
      <dgm:prSet/>
      <dgm:spPr/>
      <dgm:t>
        <a:bodyPr/>
        <a:lstStyle/>
        <a:p>
          <a:endParaRPr lang="en-US" sz="1400"/>
        </a:p>
      </dgm:t>
    </dgm:pt>
    <dgm:pt modelId="{8831AA98-6A3A-4682-9D3F-9685DF33AB5D}">
      <dgm:prSet custT="1"/>
      <dgm:spPr/>
      <dgm:t>
        <a:bodyPr/>
        <a:lstStyle/>
        <a:p>
          <a:pPr>
            <a:lnSpc>
              <a:spcPct val="100000"/>
            </a:lnSpc>
          </a:pPr>
          <a:r>
            <a:rPr lang="en-US" sz="1400" dirty="0"/>
            <a:t>Decompose upon heating to release gases</a:t>
          </a:r>
        </a:p>
      </dgm:t>
    </dgm:pt>
    <dgm:pt modelId="{CE47FFA4-D8F9-4A61-8875-6E4865702C1D}" type="parTrans" cxnId="{568A4C5F-2A79-434A-8B6F-2391E7E7A897}">
      <dgm:prSet/>
      <dgm:spPr/>
      <dgm:t>
        <a:bodyPr/>
        <a:lstStyle/>
        <a:p>
          <a:endParaRPr lang="en-US" sz="1400"/>
        </a:p>
      </dgm:t>
    </dgm:pt>
    <dgm:pt modelId="{8F1AD659-A4AD-4F5B-AEA6-8678E9F0DBE1}" type="sibTrans" cxnId="{568A4C5F-2A79-434A-8B6F-2391E7E7A897}">
      <dgm:prSet/>
      <dgm:spPr/>
      <dgm:t>
        <a:bodyPr/>
        <a:lstStyle/>
        <a:p>
          <a:endParaRPr lang="en-US" sz="1400"/>
        </a:p>
      </dgm:t>
    </dgm:pt>
    <dgm:pt modelId="{EC4BEC59-0150-4B84-948E-19E7DA81E665}">
      <dgm:prSet custT="1"/>
      <dgm:spPr/>
      <dgm:t>
        <a:bodyPr/>
        <a:lstStyle/>
        <a:p>
          <a:pPr>
            <a:lnSpc>
              <a:spcPct val="100000"/>
            </a:lnSpc>
          </a:pPr>
          <a:r>
            <a:rPr lang="en-US" sz="1400"/>
            <a:t>In a closed system, they can heat up and release gases leading to pressure buildup and therefore equipment failure or explosions </a:t>
          </a:r>
        </a:p>
      </dgm:t>
    </dgm:pt>
    <dgm:pt modelId="{96983E00-B84B-4FDF-8C29-E2CE6593023E}" type="parTrans" cxnId="{FD29A5DD-11E1-4F01-B943-8BC15BD51D15}">
      <dgm:prSet/>
      <dgm:spPr/>
      <dgm:t>
        <a:bodyPr/>
        <a:lstStyle/>
        <a:p>
          <a:endParaRPr lang="en-US" sz="1400"/>
        </a:p>
      </dgm:t>
    </dgm:pt>
    <dgm:pt modelId="{0B9FCE6F-6AE0-4417-AB3A-DC97CD5FCD0B}" type="sibTrans" cxnId="{FD29A5DD-11E1-4F01-B943-8BC15BD51D15}">
      <dgm:prSet/>
      <dgm:spPr/>
      <dgm:t>
        <a:bodyPr/>
        <a:lstStyle/>
        <a:p>
          <a:endParaRPr lang="en-US" sz="1400"/>
        </a:p>
      </dgm:t>
    </dgm:pt>
    <dgm:pt modelId="{8557E0AF-BCA8-49B5-9DBE-E667E6B2B5AA}">
      <dgm:prSet custT="1"/>
      <dgm:spPr/>
      <dgm:t>
        <a:bodyPr/>
        <a:lstStyle/>
        <a:p>
          <a:pPr>
            <a:lnSpc>
              <a:spcPct val="100000"/>
            </a:lnSpc>
          </a:pPr>
          <a:r>
            <a:rPr lang="en-US" sz="1400"/>
            <a:t>Maintaining appropriate temperature conditions during transport, storage, and handling is crucial to prevent premature reactions</a:t>
          </a:r>
        </a:p>
      </dgm:t>
    </dgm:pt>
    <dgm:pt modelId="{31C482BA-DE0B-4A95-806D-3493431EE459}" type="parTrans" cxnId="{2244DC1C-8002-4D04-8BD4-D35E763C3172}">
      <dgm:prSet/>
      <dgm:spPr/>
      <dgm:t>
        <a:bodyPr/>
        <a:lstStyle/>
        <a:p>
          <a:endParaRPr lang="en-US" sz="1400"/>
        </a:p>
      </dgm:t>
    </dgm:pt>
    <dgm:pt modelId="{E09A8DA9-866C-45FE-937C-0D1106C626C8}" type="sibTrans" cxnId="{2244DC1C-8002-4D04-8BD4-D35E763C3172}">
      <dgm:prSet/>
      <dgm:spPr/>
      <dgm:t>
        <a:bodyPr/>
        <a:lstStyle/>
        <a:p>
          <a:endParaRPr lang="en-US" sz="1400"/>
        </a:p>
      </dgm:t>
    </dgm:pt>
    <dgm:pt modelId="{DBC7E2A4-E608-4A5E-BB51-E3DCC5D511DA}">
      <dgm:prSet custT="1"/>
      <dgm:spPr/>
      <dgm:t>
        <a:bodyPr/>
        <a:lstStyle/>
        <a:p>
          <a:pPr>
            <a:lnSpc>
              <a:spcPct val="100000"/>
            </a:lnSpc>
          </a:pPr>
          <a:r>
            <a:rPr lang="en-US" sz="1400"/>
            <a:t>Equation used to analyze the heat transfer associated with chemical reactions in AEM – Frank-Kamenetskii equation (will be referred to as FK equation in this presentation)</a:t>
          </a:r>
        </a:p>
      </dgm:t>
    </dgm:pt>
    <dgm:pt modelId="{029661A0-F77F-4B88-8CB5-7E8E30767146}" type="parTrans" cxnId="{D0DFBE00-2B19-443C-A3FC-9E8AC18BDB19}">
      <dgm:prSet/>
      <dgm:spPr/>
      <dgm:t>
        <a:bodyPr/>
        <a:lstStyle/>
        <a:p>
          <a:endParaRPr lang="en-US" sz="1400"/>
        </a:p>
      </dgm:t>
    </dgm:pt>
    <dgm:pt modelId="{07C40F06-4799-4A43-B26D-BB3A5AB05044}" type="sibTrans" cxnId="{D0DFBE00-2B19-443C-A3FC-9E8AC18BDB19}">
      <dgm:prSet/>
      <dgm:spPr/>
      <dgm:t>
        <a:bodyPr/>
        <a:lstStyle/>
        <a:p>
          <a:endParaRPr lang="en-US" sz="1400"/>
        </a:p>
      </dgm:t>
    </dgm:pt>
    <dgm:pt modelId="{26E62D15-444C-438D-9891-147894FD1D08}">
      <dgm:prSet custT="1"/>
      <dgm:spPr/>
      <dgm:t>
        <a:bodyPr/>
        <a:lstStyle/>
        <a:p>
          <a:pPr>
            <a:lnSpc>
              <a:spcPct val="100000"/>
            </a:lnSpc>
          </a:pPr>
          <a:r>
            <a:rPr lang="en-US" sz="1400" dirty="0"/>
            <a:t>Objective: Identify the conditions required for the safe handling, storage, and transportation of AEM for the specified ambient conditions and material quantities</a:t>
          </a:r>
        </a:p>
      </dgm:t>
    </dgm:pt>
    <dgm:pt modelId="{524B1FAE-F89B-4D60-B387-17846C5F396F}" type="parTrans" cxnId="{13CF459F-5572-4182-840F-E7B444D7B623}">
      <dgm:prSet/>
      <dgm:spPr/>
      <dgm:t>
        <a:bodyPr/>
        <a:lstStyle/>
        <a:p>
          <a:endParaRPr lang="en-US" sz="1400"/>
        </a:p>
      </dgm:t>
    </dgm:pt>
    <dgm:pt modelId="{A28F191F-4EA9-4809-880B-93D8E3F99A0F}" type="sibTrans" cxnId="{13CF459F-5572-4182-840F-E7B444D7B623}">
      <dgm:prSet/>
      <dgm:spPr/>
      <dgm:t>
        <a:bodyPr/>
        <a:lstStyle/>
        <a:p>
          <a:endParaRPr lang="en-US" sz="1400"/>
        </a:p>
      </dgm:t>
    </dgm:pt>
    <dgm:pt modelId="{C98E462B-75E5-4080-B209-1F034D8E8698}">
      <dgm:prSet custT="1"/>
      <dgm:spPr/>
      <dgm:t>
        <a:bodyPr/>
        <a:lstStyle/>
        <a:p>
          <a:pPr>
            <a:lnSpc>
              <a:spcPct val="100000"/>
            </a:lnSpc>
          </a:pPr>
          <a:r>
            <a:rPr lang="en-US" sz="1400" dirty="0"/>
            <a:t>Autocatalytic – once the reaction is kicked off, it proceeds without much external help</a:t>
          </a:r>
        </a:p>
      </dgm:t>
    </dgm:pt>
    <dgm:pt modelId="{97E0C231-7562-498A-93CC-9AFB61A6CDB0}" type="parTrans" cxnId="{338C8D63-8C84-4DE8-A2B4-4C7A7552F761}">
      <dgm:prSet/>
      <dgm:spPr/>
      <dgm:t>
        <a:bodyPr/>
        <a:lstStyle/>
        <a:p>
          <a:endParaRPr lang="en-US" sz="1400"/>
        </a:p>
      </dgm:t>
    </dgm:pt>
    <dgm:pt modelId="{4165B33F-5892-49C5-9B9F-183AB7CE32DC}" type="sibTrans" cxnId="{338C8D63-8C84-4DE8-A2B4-4C7A7552F761}">
      <dgm:prSet/>
      <dgm:spPr/>
      <dgm:t>
        <a:bodyPr/>
        <a:lstStyle/>
        <a:p>
          <a:endParaRPr lang="en-US" sz="1400"/>
        </a:p>
      </dgm:t>
    </dgm:pt>
    <dgm:pt modelId="{DAD40778-04B0-4365-AC5D-E7284C921DCD}">
      <dgm:prSet custT="1"/>
      <dgm:spPr/>
      <dgm:t>
        <a:bodyPr/>
        <a:lstStyle/>
        <a:p>
          <a:pPr>
            <a:lnSpc>
              <a:spcPct val="100000"/>
            </a:lnSpc>
          </a:pPr>
          <a:r>
            <a:rPr lang="en-US" sz="1400" dirty="0"/>
            <a:t>Exothermic – as the reaction proceeds, energy is released</a:t>
          </a:r>
        </a:p>
      </dgm:t>
    </dgm:pt>
    <dgm:pt modelId="{5B53B2A5-9E65-44D1-89FD-179D36847E2D}" type="parTrans" cxnId="{FBC519F3-D464-4C7D-AFD5-A4E0C7E4D842}">
      <dgm:prSet/>
      <dgm:spPr/>
      <dgm:t>
        <a:bodyPr/>
        <a:lstStyle/>
        <a:p>
          <a:endParaRPr lang="en-US" sz="1400"/>
        </a:p>
      </dgm:t>
    </dgm:pt>
    <dgm:pt modelId="{23227275-D188-462A-A75D-13ABF080C960}" type="sibTrans" cxnId="{FBC519F3-D464-4C7D-AFD5-A4E0C7E4D842}">
      <dgm:prSet/>
      <dgm:spPr/>
      <dgm:t>
        <a:bodyPr/>
        <a:lstStyle/>
        <a:p>
          <a:endParaRPr lang="en-US" sz="1400"/>
        </a:p>
      </dgm:t>
    </dgm:pt>
    <dgm:pt modelId="{6CF5A361-5CE5-4398-8BD2-67BBB350554A}" type="pres">
      <dgm:prSet presAssocID="{DE806279-A58B-4E98-9399-5F8FAFE38609}" presName="root" presStyleCnt="0">
        <dgm:presLayoutVars>
          <dgm:dir/>
          <dgm:resizeHandles val="exact"/>
        </dgm:presLayoutVars>
      </dgm:prSet>
      <dgm:spPr/>
    </dgm:pt>
    <dgm:pt modelId="{FE16FE80-5913-423B-A209-CE5CDC7381BF}" type="pres">
      <dgm:prSet presAssocID="{83BACD8F-5DAE-4961-A3C7-255FE4416072}" presName="compNode" presStyleCnt="0"/>
      <dgm:spPr/>
    </dgm:pt>
    <dgm:pt modelId="{BC490C38-9291-4ACF-B279-011888F6D18D}" type="pres">
      <dgm:prSet presAssocID="{83BACD8F-5DAE-4961-A3C7-255FE4416072}" presName="bgRect" presStyleLbl="bgShp" presStyleIdx="0" presStyleCnt="8"/>
      <dgm:spPr/>
    </dgm:pt>
    <dgm:pt modelId="{3AADFAAE-5CEC-476A-9B0B-8A70A5BE69F2}" type="pres">
      <dgm:prSet presAssocID="{83BACD8F-5DAE-4961-A3C7-255FE441607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ask"/>
        </a:ext>
      </dgm:extLst>
    </dgm:pt>
    <dgm:pt modelId="{F774F8EF-F573-4E19-9F70-A60575C31A99}" type="pres">
      <dgm:prSet presAssocID="{83BACD8F-5DAE-4961-A3C7-255FE4416072}" presName="spaceRect" presStyleCnt="0"/>
      <dgm:spPr/>
    </dgm:pt>
    <dgm:pt modelId="{73D5F162-B3A4-4AFC-B769-D190970EA247}" type="pres">
      <dgm:prSet presAssocID="{83BACD8F-5DAE-4961-A3C7-255FE4416072}" presName="parTx" presStyleLbl="revTx" presStyleIdx="0" presStyleCnt="8">
        <dgm:presLayoutVars>
          <dgm:chMax val="0"/>
          <dgm:chPref val="0"/>
        </dgm:presLayoutVars>
      </dgm:prSet>
      <dgm:spPr/>
    </dgm:pt>
    <dgm:pt modelId="{02DE5F09-CD95-43B9-B8A8-52802AA5916B}" type="pres">
      <dgm:prSet presAssocID="{22CA45E9-A50E-4854-8440-005F24AD118D}" presName="sibTrans" presStyleCnt="0"/>
      <dgm:spPr/>
    </dgm:pt>
    <dgm:pt modelId="{1834FC08-7ABF-4843-A1C4-DDD75314FFA3}" type="pres">
      <dgm:prSet presAssocID="{C98E462B-75E5-4080-B209-1F034D8E8698}" presName="compNode" presStyleCnt="0"/>
      <dgm:spPr/>
    </dgm:pt>
    <dgm:pt modelId="{EC3295FD-C4A1-42BC-ADDC-1115F05382D0}" type="pres">
      <dgm:prSet presAssocID="{C98E462B-75E5-4080-B209-1F034D8E8698}" presName="bgRect" presStyleLbl="bgShp" presStyleIdx="1" presStyleCnt="8"/>
      <dgm:spPr/>
    </dgm:pt>
    <dgm:pt modelId="{444979BE-C118-4DC3-967D-1A7837DBB921}" type="pres">
      <dgm:prSet presAssocID="{C98E462B-75E5-4080-B209-1F034D8E8698}" presName="iconRect" presStyleLbl="nod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aker with solid fill"/>
        </a:ext>
      </dgm:extLst>
    </dgm:pt>
    <dgm:pt modelId="{60127D63-DC49-46AB-85FB-26A3ADBB22D1}" type="pres">
      <dgm:prSet presAssocID="{C98E462B-75E5-4080-B209-1F034D8E8698}" presName="spaceRect" presStyleCnt="0"/>
      <dgm:spPr/>
    </dgm:pt>
    <dgm:pt modelId="{4BE70AA5-7634-43FF-8E1F-518459A74C32}" type="pres">
      <dgm:prSet presAssocID="{C98E462B-75E5-4080-B209-1F034D8E8698}" presName="parTx" presStyleLbl="revTx" presStyleIdx="1" presStyleCnt="8">
        <dgm:presLayoutVars>
          <dgm:chMax val="0"/>
          <dgm:chPref val="0"/>
        </dgm:presLayoutVars>
      </dgm:prSet>
      <dgm:spPr/>
    </dgm:pt>
    <dgm:pt modelId="{0522A1EB-CBC3-4A5C-A1EC-A35BD80BBFCF}" type="pres">
      <dgm:prSet presAssocID="{4165B33F-5892-49C5-9B9F-183AB7CE32DC}" presName="sibTrans" presStyleCnt="0"/>
      <dgm:spPr/>
    </dgm:pt>
    <dgm:pt modelId="{AA47C647-7288-4366-80C1-7E41554C326C}" type="pres">
      <dgm:prSet presAssocID="{DAD40778-04B0-4365-AC5D-E7284C921DCD}" presName="compNode" presStyleCnt="0"/>
      <dgm:spPr/>
    </dgm:pt>
    <dgm:pt modelId="{AF6302BC-574F-4E81-89CA-ECC7509B3D20}" type="pres">
      <dgm:prSet presAssocID="{DAD40778-04B0-4365-AC5D-E7284C921DCD}" presName="bgRect" presStyleLbl="bgShp" presStyleIdx="2" presStyleCnt="8"/>
      <dgm:spPr/>
    </dgm:pt>
    <dgm:pt modelId="{FC3BC76E-59B4-485B-A2AB-DC583B398E7D}" type="pres">
      <dgm:prSet presAssocID="{DAD40778-04B0-4365-AC5D-E7284C921DCD}"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ning with solid fill"/>
        </a:ext>
      </dgm:extLst>
    </dgm:pt>
    <dgm:pt modelId="{60C4DF14-F028-42BC-B178-483624CA6546}" type="pres">
      <dgm:prSet presAssocID="{DAD40778-04B0-4365-AC5D-E7284C921DCD}" presName="spaceRect" presStyleCnt="0"/>
      <dgm:spPr/>
    </dgm:pt>
    <dgm:pt modelId="{C18E9D16-B3E6-42DA-8075-919D968CF96B}" type="pres">
      <dgm:prSet presAssocID="{DAD40778-04B0-4365-AC5D-E7284C921DCD}" presName="parTx" presStyleLbl="revTx" presStyleIdx="2" presStyleCnt="8">
        <dgm:presLayoutVars>
          <dgm:chMax val="0"/>
          <dgm:chPref val="0"/>
        </dgm:presLayoutVars>
      </dgm:prSet>
      <dgm:spPr/>
    </dgm:pt>
    <dgm:pt modelId="{77DC70E1-A2A4-485D-8879-E936135E571F}" type="pres">
      <dgm:prSet presAssocID="{23227275-D188-462A-A75D-13ABF080C960}" presName="sibTrans" presStyleCnt="0"/>
      <dgm:spPr/>
    </dgm:pt>
    <dgm:pt modelId="{DE3365B0-4269-4162-A93C-C7A975496D90}" type="pres">
      <dgm:prSet presAssocID="{8831AA98-6A3A-4682-9D3F-9685DF33AB5D}" presName="compNode" presStyleCnt="0"/>
      <dgm:spPr/>
    </dgm:pt>
    <dgm:pt modelId="{B24E4D58-DE19-40CC-8B04-5606266BE74F}" type="pres">
      <dgm:prSet presAssocID="{8831AA98-6A3A-4682-9D3F-9685DF33AB5D}" presName="bgRect" presStyleLbl="bgShp" presStyleIdx="3" presStyleCnt="8"/>
      <dgm:spPr/>
    </dgm:pt>
    <dgm:pt modelId="{2D3EFA83-4499-4DD7-90E5-68105E4E16DD}" type="pres">
      <dgm:prSet presAssocID="{8831AA98-6A3A-4682-9D3F-9685DF33AB5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re"/>
        </a:ext>
      </dgm:extLst>
    </dgm:pt>
    <dgm:pt modelId="{1A3021A3-2820-4C71-94CD-716245F3D143}" type="pres">
      <dgm:prSet presAssocID="{8831AA98-6A3A-4682-9D3F-9685DF33AB5D}" presName="spaceRect" presStyleCnt="0"/>
      <dgm:spPr/>
    </dgm:pt>
    <dgm:pt modelId="{8F98C215-758B-402B-A540-CC015A3A1424}" type="pres">
      <dgm:prSet presAssocID="{8831AA98-6A3A-4682-9D3F-9685DF33AB5D}" presName="parTx" presStyleLbl="revTx" presStyleIdx="3" presStyleCnt="8">
        <dgm:presLayoutVars>
          <dgm:chMax val="0"/>
          <dgm:chPref val="0"/>
        </dgm:presLayoutVars>
      </dgm:prSet>
      <dgm:spPr/>
    </dgm:pt>
    <dgm:pt modelId="{4D9F7A8A-CB64-49AA-9DA6-A4FB77F248B8}" type="pres">
      <dgm:prSet presAssocID="{8F1AD659-A4AD-4F5B-AEA6-8678E9F0DBE1}" presName="sibTrans" presStyleCnt="0"/>
      <dgm:spPr/>
    </dgm:pt>
    <dgm:pt modelId="{0904080F-E468-49B6-AFFA-16E9F62809CD}" type="pres">
      <dgm:prSet presAssocID="{EC4BEC59-0150-4B84-948E-19E7DA81E665}" presName="compNode" presStyleCnt="0"/>
      <dgm:spPr/>
    </dgm:pt>
    <dgm:pt modelId="{C0E89028-7E73-46FB-AEB0-0774BC63E85A}" type="pres">
      <dgm:prSet presAssocID="{EC4BEC59-0150-4B84-948E-19E7DA81E665}" presName="bgRect" presStyleLbl="bgShp" presStyleIdx="4" presStyleCnt="8"/>
      <dgm:spPr/>
    </dgm:pt>
    <dgm:pt modelId="{BC911963-DB2D-456E-A168-6B65580D8CB1}" type="pres">
      <dgm:prSet presAssocID="{EC4BEC59-0150-4B84-948E-19E7DA81E66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lammable"/>
        </a:ext>
      </dgm:extLst>
    </dgm:pt>
    <dgm:pt modelId="{E57E4D94-2B45-4076-A3B5-B6AA9FFBD891}" type="pres">
      <dgm:prSet presAssocID="{EC4BEC59-0150-4B84-948E-19E7DA81E665}" presName="spaceRect" presStyleCnt="0"/>
      <dgm:spPr/>
    </dgm:pt>
    <dgm:pt modelId="{8122F44F-C511-4E6F-8D8A-EAEAF6127303}" type="pres">
      <dgm:prSet presAssocID="{EC4BEC59-0150-4B84-948E-19E7DA81E665}" presName="parTx" presStyleLbl="revTx" presStyleIdx="4" presStyleCnt="8">
        <dgm:presLayoutVars>
          <dgm:chMax val="0"/>
          <dgm:chPref val="0"/>
        </dgm:presLayoutVars>
      </dgm:prSet>
      <dgm:spPr/>
    </dgm:pt>
    <dgm:pt modelId="{74396323-7B13-4901-AF9C-E3C0C8DFC6AD}" type="pres">
      <dgm:prSet presAssocID="{0B9FCE6F-6AE0-4417-AB3A-DC97CD5FCD0B}" presName="sibTrans" presStyleCnt="0"/>
      <dgm:spPr/>
    </dgm:pt>
    <dgm:pt modelId="{2B5A5A31-6CF8-4EA5-9B7F-51E4E131B0D4}" type="pres">
      <dgm:prSet presAssocID="{8557E0AF-BCA8-49B5-9DBE-E667E6B2B5AA}" presName="compNode" presStyleCnt="0"/>
      <dgm:spPr/>
    </dgm:pt>
    <dgm:pt modelId="{F2A82C77-8A9A-4673-849A-0761594815D0}" type="pres">
      <dgm:prSet presAssocID="{8557E0AF-BCA8-49B5-9DBE-E667E6B2B5AA}" presName="bgRect" presStyleLbl="bgShp" presStyleIdx="5" presStyleCnt="8"/>
      <dgm:spPr/>
    </dgm:pt>
    <dgm:pt modelId="{64CB1B5E-9E90-4B96-A697-52FFA7A792E6}" type="pres">
      <dgm:prSet presAssocID="{8557E0AF-BCA8-49B5-9DBE-E667E6B2B5A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cientist"/>
        </a:ext>
      </dgm:extLst>
    </dgm:pt>
    <dgm:pt modelId="{BA6B8599-C4D9-48EF-8605-F60925C709DE}" type="pres">
      <dgm:prSet presAssocID="{8557E0AF-BCA8-49B5-9DBE-E667E6B2B5AA}" presName="spaceRect" presStyleCnt="0"/>
      <dgm:spPr/>
    </dgm:pt>
    <dgm:pt modelId="{486BD883-AF39-49C0-AEF2-51739FAA5FEE}" type="pres">
      <dgm:prSet presAssocID="{8557E0AF-BCA8-49B5-9DBE-E667E6B2B5AA}" presName="parTx" presStyleLbl="revTx" presStyleIdx="5" presStyleCnt="8">
        <dgm:presLayoutVars>
          <dgm:chMax val="0"/>
          <dgm:chPref val="0"/>
        </dgm:presLayoutVars>
      </dgm:prSet>
      <dgm:spPr/>
    </dgm:pt>
    <dgm:pt modelId="{83D8F16A-BA86-4F7B-8905-4E88217AF103}" type="pres">
      <dgm:prSet presAssocID="{E09A8DA9-866C-45FE-937C-0D1106C626C8}" presName="sibTrans" presStyleCnt="0"/>
      <dgm:spPr/>
    </dgm:pt>
    <dgm:pt modelId="{67647F51-8AB0-459B-8C64-F61B0E3F209D}" type="pres">
      <dgm:prSet presAssocID="{DBC7E2A4-E608-4A5E-BB51-E3DCC5D511DA}" presName="compNode" presStyleCnt="0"/>
      <dgm:spPr/>
    </dgm:pt>
    <dgm:pt modelId="{FDD9E568-32ED-4283-B105-758B7B8176A2}" type="pres">
      <dgm:prSet presAssocID="{DBC7E2A4-E608-4A5E-BB51-E3DCC5D511DA}" presName="bgRect" presStyleLbl="bgShp" presStyleIdx="6" presStyleCnt="8"/>
      <dgm:spPr/>
    </dgm:pt>
    <dgm:pt modelId="{7BB76297-35E0-480D-8427-122F3EE9FAD6}" type="pres">
      <dgm:prSet presAssocID="{DBC7E2A4-E608-4A5E-BB51-E3DCC5D511DA}"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mote learning math with solid fill"/>
        </a:ext>
      </dgm:extLst>
    </dgm:pt>
    <dgm:pt modelId="{E312EDC7-A420-4701-BD04-3483F5474EBB}" type="pres">
      <dgm:prSet presAssocID="{DBC7E2A4-E608-4A5E-BB51-E3DCC5D511DA}" presName="spaceRect" presStyleCnt="0"/>
      <dgm:spPr/>
    </dgm:pt>
    <dgm:pt modelId="{907C4DB3-F2A2-464C-B4AE-D9D969AAA02E}" type="pres">
      <dgm:prSet presAssocID="{DBC7E2A4-E608-4A5E-BB51-E3DCC5D511DA}" presName="parTx" presStyleLbl="revTx" presStyleIdx="6" presStyleCnt="8">
        <dgm:presLayoutVars>
          <dgm:chMax val="0"/>
          <dgm:chPref val="0"/>
        </dgm:presLayoutVars>
      </dgm:prSet>
      <dgm:spPr/>
    </dgm:pt>
    <dgm:pt modelId="{B501B5E6-5F2E-4329-957D-B4C1BC03D28C}" type="pres">
      <dgm:prSet presAssocID="{07C40F06-4799-4A43-B26D-BB3A5AB05044}" presName="sibTrans" presStyleCnt="0"/>
      <dgm:spPr/>
    </dgm:pt>
    <dgm:pt modelId="{71355348-F32C-440B-B005-E656E61AF09E}" type="pres">
      <dgm:prSet presAssocID="{26E62D15-444C-438D-9891-147894FD1D08}" presName="compNode" presStyleCnt="0"/>
      <dgm:spPr/>
    </dgm:pt>
    <dgm:pt modelId="{D25BD659-84C1-4255-A5D5-A3CEF9843965}" type="pres">
      <dgm:prSet presAssocID="{26E62D15-444C-438D-9891-147894FD1D08}" presName="bgRect" presStyleLbl="bgShp" presStyleIdx="7" presStyleCnt="8"/>
      <dgm:spPr/>
    </dgm:pt>
    <dgm:pt modelId="{97A7BE03-D610-4BAB-97C0-BC54145E4FE1}" type="pres">
      <dgm:prSet presAssocID="{26E62D15-444C-438D-9891-147894FD1D0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Presentation with Checklist"/>
        </a:ext>
      </dgm:extLst>
    </dgm:pt>
    <dgm:pt modelId="{F0D28F33-BA74-40C0-B010-743ED076D561}" type="pres">
      <dgm:prSet presAssocID="{26E62D15-444C-438D-9891-147894FD1D08}" presName="spaceRect" presStyleCnt="0"/>
      <dgm:spPr/>
    </dgm:pt>
    <dgm:pt modelId="{80495F12-6254-4401-B5EF-DE4B6E75466A}" type="pres">
      <dgm:prSet presAssocID="{26E62D15-444C-438D-9891-147894FD1D08}" presName="parTx" presStyleLbl="revTx" presStyleIdx="7" presStyleCnt="8">
        <dgm:presLayoutVars>
          <dgm:chMax val="0"/>
          <dgm:chPref val="0"/>
        </dgm:presLayoutVars>
      </dgm:prSet>
      <dgm:spPr/>
    </dgm:pt>
  </dgm:ptLst>
  <dgm:cxnLst>
    <dgm:cxn modelId="{E4124B00-3593-44BA-8C3D-27A940D7684D}" type="presOf" srcId="{8831AA98-6A3A-4682-9D3F-9685DF33AB5D}" destId="{8F98C215-758B-402B-A540-CC015A3A1424}" srcOrd="0" destOrd="0" presId="urn:microsoft.com/office/officeart/2018/2/layout/IconVerticalSolidList"/>
    <dgm:cxn modelId="{D0DFBE00-2B19-443C-A3FC-9E8AC18BDB19}" srcId="{DE806279-A58B-4E98-9399-5F8FAFE38609}" destId="{DBC7E2A4-E608-4A5E-BB51-E3DCC5D511DA}" srcOrd="6" destOrd="0" parTransId="{029661A0-F77F-4B88-8CB5-7E8E30767146}" sibTransId="{07C40F06-4799-4A43-B26D-BB3A5AB05044}"/>
    <dgm:cxn modelId="{94CEC10B-E93A-49F0-8987-52AD7FFBDF46}" type="presOf" srcId="{DE806279-A58B-4E98-9399-5F8FAFE38609}" destId="{6CF5A361-5CE5-4398-8BD2-67BBB350554A}" srcOrd="0" destOrd="0" presId="urn:microsoft.com/office/officeart/2018/2/layout/IconVerticalSolidList"/>
    <dgm:cxn modelId="{A395C01C-268F-4A5C-A9CD-7AB2FE4053B7}" type="presOf" srcId="{83BACD8F-5DAE-4961-A3C7-255FE4416072}" destId="{73D5F162-B3A4-4AFC-B769-D190970EA247}" srcOrd="0" destOrd="0" presId="urn:microsoft.com/office/officeart/2018/2/layout/IconVerticalSolidList"/>
    <dgm:cxn modelId="{2244DC1C-8002-4D04-8BD4-D35E763C3172}" srcId="{DE806279-A58B-4E98-9399-5F8FAFE38609}" destId="{8557E0AF-BCA8-49B5-9DBE-E667E6B2B5AA}" srcOrd="5" destOrd="0" parTransId="{31C482BA-DE0B-4A95-806D-3493431EE459}" sibTransId="{E09A8DA9-866C-45FE-937C-0D1106C626C8}"/>
    <dgm:cxn modelId="{6C0CD42A-37A9-4AD4-A05F-848410BBC8B4}" type="presOf" srcId="{DBC7E2A4-E608-4A5E-BB51-E3DCC5D511DA}" destId="{907C4DB3-F2A2-464C-B4AE-D9D969AAA02E}" srcOrd="0" destOrd="0" presId="urn:microsoft.com/office/officeart/2018/2/layout/IconVerticalSolidList"/>
    <dgm:cxn modelId="{553B182C-3471-408C-8E42-C888BC820411}" type="presOf" srcId="{8557E0AF-BCA8-49B5-9DBE-E667E6B2B5AA}" destId="{486BD883-AF39-49C0-AEF2-51739FAA5FEE}" srcOrd="0" destOrd="0" presId="urn:microsoft.com/office/officeart/2018/2/layout/IconVerticalSolidList"/>
    <dgm:cxn modelId="{C8CCAA3F-9F7B-499E-892B-ADD250D3957F}" type="presOf" srcId="{C98E462B-75E5-4080-B209-1F034D8E8698}" destId="{4BE70AA5-7634-43FF-8E1F-518459A74C32}" srcOrd="0" destOrd="0" presId="urn:microsoft.com/office/officeart/2018/2/layout/IconVerticalSolidList"/>
    <dgm:cxn modelId="{568A4C5F-2A79-434A-8B6F-2391E7E7A897}" srcId="{DE806279-A58B-4E98-9399-5F8FAFE38609}" destId="{8831AA98-6A3A-4682-9D3F-9685DF33AB5D}" srcOrd="3" destOrd="0" parTransId="{CE47FFA4-D8F9-4A61-8875-6E4865702C1D}" sibTransId="{8F1AD659-A4AD-4F5B-AEA6-8678E9F0DBE1}"/>
    <dgm:cxn modelId="{338C8D63-8C84-4DE8-A2B4-4C7A7552F761}" srcId="{DE806279-A58B-4E98-9399-5F8FAFE38609}" destId="{C98E462B-75E5-4080-B209-1F034D8E8698}" srcOrd="1" destOrd="0" parTransId="{97E0C231-7562-498A-93CC-9AFB61A6CDB0}" sibTransId="{4165B33F-5892-49C5-9B9F-183AB7CE32DC}"/>
    <dgm:cxn modelId="{13CF459F-5572-4182-840F-E7B444D7B623}" srcId="{DE806279-A58B-4E98-9399-5F8FAFE38609}" destId="{26E62D15-444C-438D-9891-147894FD1D08}" srcOrd="7" destOrd="0" parTransId="{524B1FAE-F89B-4D60-B387-17846C5F396F}" sibTransId="{A28F191F-4EA9-4809-880B-93D8E3F99A0F}"/>
    <dgm:cxn modelId="{BD448EA8-AFE6-43CF-A2CD-66E73BD42730}" type="presOf" srcId="{EC4BEC59-0150-4B84-948E-19E7DA81E665}" destId="{8122F44F-C511-4E6F-8D8A-EAEAF6127303}" srcOrd="0" destOrd="0" presId="urn:microsoft.com/office/officeart/2018/2/layout/IconVerticalSolidList"/>
    <dgm:cxn modelId="{A0F552AE-1B1B-4DA0-8D11-E444FE08273A}" type="presOf" srcId="{DAD40778-04B0-4365-AC5D-E7284C921DCD}" destId="{C18E9D16-B3E6-42DA-8075-919D968CF96B}" srcOrd="0" destOrd="0" presId="urn:microsoft.com/office/officeart/2018/2/layout/IconVerticalSolidList"/>
    <dgm:cxn modelId="{FD29A5DD-11E1-4F01-B943-8BC15BD51D15}" srcId="{DE806279-A58B-4E98-9399-5F8FAFE38609}" destId="{EC4BEC59-0150-4B84-948E-19E7DA81E665}" srcOrd="4" destOrd="0" parTransId="{96983E00-B84B-4FDF-8C29-E2CE6593023E}" sibTransId="{0B9FCE6F-6AE0-4417-AB3A-DC97CD5FCD0B}"/>
    <dgm:cxn modelId="{FF8FF9E9-B109-419E-911D-A6690BC77BC5}" type="presOf" srcId="{26E62D15-444C-438D-9891-147894FD1D08}" destId="{80495F12-6254-4401-B5EF-DE4B6E75466A}" srcOrd="0" destOrd="0" presId="urn:microsoft.com/office/officeart/2018/2/layout/IconVerticalSolidList"/>
    <dgm:cxn modelId="{A599D2F2-91B1-43FA-A438-FF4F8F34813F}" srcId="{DE806279-A58B-4E98-9399-5F8FAFE38609}" destId="{83BACD8F-5DAE-4961-A3C7-255FE4416072}" srcOrd="0" destOrd="0" parTransId="{962A0E79-84F3-4730-AD72-2CFA7319B0FF}" sibTransId="{22CA45E9-A50E-4854-8440-005F24AD118D}"/>
    <dgm:cxn modelId="{FBC519F3-D464-4C7D-AFD5-A4E0C7E4D842}" srcId="{DE806279-A58B-4E98-9399-5F8FAFE38609}" destId="{DAD40778-04B0-4365-AC5D-E7284C921DCD}" srcOrd="2" destOrd="0" parTransId="{5B53B2A5-9E65-44D1-89FD-179D36847E2D}" sibTransId="{23227275-D188-462A-A75D-13ABF080C960}"/>
    <dgm:cxn modelId="{E9146A17-9690-4D37-902B-D2DA3898CBB6}" type="presParOf" srcId="{6CF5A361-5CE5-4398-8BD2-67BBB350554A}" destId="{FE16FE80-5913-423B-A209-CE5CDC7381BF}" srcOrd="0" destOrd="0" presId="urn:microsoft.com/office/officeart/2018/2/layout/IconVerticalSolidList"/>
    <dgm:cxn modelId="{BAF3E254-6AAD-4A77-B7DC-AF1E1834EC06}" type="presParOf" srcId="{FE16FE80-5913-423B-A209-CE5CDC7381BF}" destId="{BC490C38-9291-4ACF-B279-011888F6D18D}" srcOrd="0" destOrd="0" presId="urn:microsoft.com/office/officeart/2018/2/layout/IconVerticalSolidList"/>
    <dgm:cxn modelId="{9939D060-4389-45BA-A726-CCD3D8D303DC}" type="presParOf" srcId="{FE16FE80-5913-423B-A209-CE5CDC7381BF}" destId="{3AADFAAE-5CEC-476A-9B0B-8A70A5BE69F2}" srcOrd="1" destOrd="0" presId="urn:microsoft.com/office/officeart/2018/2/layout/IconVerticalSolidList"/>
    <dgm:cxn modelId="{276B8204-46F3-4312-B2EC-797989C64300}" type="presParOf" srcId="{FE16FE80-5913-423B-A209-CE5CDC7381BF}" destId="{F774F8EF-F573-4E19-9F70-A60575C31A99}" srcOrd="2" destOrd="0" presId="urn:microsoft.com/office/officeart/2018/2/layout/IconVerticalSolidList"/>
    <dgm:cxn modelId="{836817BE-96C5-4269-99A6-5261860F45A9}" type="presParOf" srcId="{FE16FE80-5913-423B-A209-CE5CDC7381BF}" destId="{73D5F162-B3A4-4AFC-B769-D190970EA247}" srcOrd="3" destOrd="0" presId="urn:microsoft.com/office/officeart/2018/2/layout/IconVerticalSolidList"/>
    <dgm:cxn modelId="{E24D94EA-4987-4228-AEE0-20B9A4B22F00}" type="presParOf" srcId="{6CF5A361-5CE5-4398-8BD2-67BBB350554A}" destId="{02DE5F09-CD95-43B9-B8A8-52802AA5916B}" srcOrd="1" destOrd="0" presId="urn:microsoft.com/office/officeart/2018/2/layout/IconVerticalSolidList"/>
    <dgm:cxn modelId="{364AEF83-0772-4A4C-A993-335FBB40F245}" type="presParOf" srcId="{6CF5A361-5CE5-4398-8BD2-67BBB350554A}" destId="{1834FC08-7ABF-4843-A1C4-DDD75314FFA3}" srcOrd="2" destOrd="0" presId="urn:microsoft.com/office/officeart/2018/2/layout/IconVerticalSolidList"/>
    <dgm:cxn modelId="{D5984881-F805-4A0A-BAC9-28AA4D370322}" type="presParOf" srcId="{1834FC08-7ABF-4843-A1C4-DDD75314FFA3}" destId="{EC3295FD-C4A1-42BC-ADDC-1115F05382D0}" srcOrd="0" destOrd="0" presId="urn:microsoft.com/office/officeart/2018/2/layout/IconVerticalSolidList"/>
    <dgm:cxn modelId="{1668E368-A51A-4609-B23C-54349D7DAF49}" type="presParOf" srcId="{1834FC08-7ABF-4843-A1C4-DDD75314FFA3}" destId="{444979BE-C118-4DC3-967D-1A7837DBB921}" srcOrd="1" destOrd="0" presId="urn:microsoft.com/office/officeart/2018/2/layout/IconVerticalSolidList"/>
    <dgm:cxn modelId="{D42797F0-086D-4397-8CA0-959AABBDBB75}" type="presParOf" srcId="{1834FC08-7ABF-4843-A1C4-DDD75314FFA3}" destId="{60127D63-DC49-46AB-85FB-26A3ADBB22D1}" srcOrd="2" destOrd="0" presId="urn:microsoft.com/office/officeart/2018/2/layout/IconVerticalSolidList"/>
    <dgm:cxn modelId="{66D067E2-8028-493E-9043-2ABB48D8C0D2}" type="presParOf" srcId="{1834FC08-7ABF-4843-A1C4-DDD75314FFA3}" destId="{4BE70AA5-7634-43FF-8E1F-518459A74C32}" srcOrd="3" destOrd="0" presId="urn:microsoft.com/office/officeart/2018/2/layout/IconVerticalSolidList"/>
    <dgm:cxn modelId="{86427716-8113-4081-8786-9C9FD5878B8C}" type="presParOf" srcId="{6CF5A361-5CE5-4398-8BD2-67BBB350554A}" destId="{0522A1EB-CBC3-4A5C-A1EC-A35BD80BBFCF}" srcOrd="3" destOrd="0" presId="urn:microsoft.com/office/officeart/2018/2/layout/IconVerticalSolidList"/>
    <dgm:cxn modelId="{E74E7563-4B8B-4D6A-B957-B91704B807F4}" type="presParOf" srcId="{6CF5A361-5CE5-4398-8BD2-67BBB350554A}" destId="{AA47C647-7288-4366-80C1-7E41554C326C}" srcOrd="4" destOrd="0" presId="urn:microsoft.com/office/officeart/2018/2/layout/IconVerticalSolidList"/>
    <dgm:cxn modelId="{EDD10B7C-5CD9-4973-999A-873D2FDDE242}" type="presParOf" srcId="{AA47C647-7288-4366-80C1-7E41554C326C}" destId="{AF6302BC-574F-4E81-89CA-ECC7509B3D20}" srcOrd="0" destOrd="0" presId="urn:microsoft.com/office/officeart/2018/2/layout/IconVerticalSolidList"/>
    <dgm:cxn modelId="{BB75D8E4-D5F7-40AB-B3B2-E72F8EFE77B4}" type="presParOf" srcId="{AA47C647-7288-4366-80C1-7E41554C326C}" destId="{FC3BC76E-59B4-485B-A2AB-DC583B398E7D}" srcOrd="1" destOrd="0" presId="urn:microsoft.com/office/officeart/2018/2/layout/IconVerticalSolidList"/>
    <dgm:cxn modelId="{87F83017-EFA9-4233-8DEF-1C1294E243B7}" type="presParOf" srcId="{AA47C647-7288-4366-80C1-7E41554C326C}" destId="{60C4DF14-F028-42BC-B178-483624CA6546}" srcOrd="2" destOrd="0" presId="urn:microsoft.com/office/officeart/2018/2/layout/IconVerticalSolidList"/>
    <dgm:cxn modelId="{09E54C0D-F6F3-4813-B6EE-89E5E6B8FAC2}" type="presParOf" srcId="{AA47C647-7288-4366-80C1-7E41554C326C}" destId="{C18E9D16-B3E6-42DA-8075-919D968CF96B}" srcOrd="3" destOrd="0" presId="urn:microsoft.com/office/officeart/2018/2/layout/IconVerticalSolidList"/>
    <dgm:cxn modelId="{B70D8101-A134-4DCD-82E6-F40D4E24DC84}" type="presParOf" srcId="{6CF5A361-5CE5-4398-8BD2-67BBB350554A}" destId="{77DC70E1-A2A4-485D-8879-E936135E571F}" srcOrd="5" destOrd="0" presId="urn:microsoft.com/office/officeart/2018/2/layout/IconVerticalSolidList"/>
    <dgm:cxn modelId="{2776B360-74B8-429A-B582-2BAFD0DFE81B}" type="presParOf" srcId="{6CF5A361-5CE5-4398-8BD2-67BBB350554A}" destId="{DE3365B0-4269-4162-A93C-C7A975496D90}" srcOrd="6" destOrd="0" presId="urn:microsoft.com/office/officeart/2018/2/layout/IconVerticalSolidList"/>
    <dgm:cxn modelId="{A1440492-EC4A-4ADB-9AA6-AAE3DB3D93E8}" type="presParOf" srcId="{DE3365B0-4269-4162-A93C-C7A975496D90}" destId="{B24E4D58-DE19-40CC-8B04-5606266BE74F}" srcOrd="0" destOrd="0" presId="urn:microsoft.com/office/officeart/2018/2/layout/IconVerticalSolidList"/>
    <dgm:cxn modelId="{854CB3B6-B20B-425E-8E66-C7999D0CD267}" type="presParOf" srcId="{DE3365B0-4269-4162-A93C-C7A975496D90}" destId="{2D3EFA83-4499-4DD7-90E5-68105E4E16DD}" srcOrd="1" destOrd="0" presId="urn:microsoft.com/office/officeart/2018/2/layout/IconVerticalSolidList"/>
    <dgm:cxn modelId="{37931FCE-6BA8-4545-A35A-302C1E14B265}" type="presParOf" srcId="{DE3365B0-4269-4162-A93C-C7A975496D90}" destId="{1A3021A3-2820-4C71-94CD-716245F3D143}" srcOrd="2" destOrd="0" presId="urn:microsoft.com/office/officeart/2018/2/layout/IconVerticalSolidList"/>
    <dgm:cxn modelId="{4FC6EAC2-8640-444B-B0FB-EC1618DFF187}" type="presParOf" srcId="{DE3365B0-4269-4162-A93C-C7A975496D90}" destId="{8F98C215-758B-402B-A540-CC015A3A1424}" srcOrd="3" destOrd="0" presId="urn:microsoft.com/office/officeart/2018/2/layout/IconVerticalSolidList"/>
    <dgm:cxn modelId="{EE8DB3F6-21E8-4D54-BCA0-B668398CD324}" type="presParOf" srcId="{6CF5A361-5CE5-4398-8BD2-67BBB350554A}" destId="{4D9F7A8A-CB64-49AA-9DA6-A4FB77F248B8}" srcOrd="7" destOrd="0" presId="urn:microsoft.com/office/officeart/2018/2/layout/IconVerticalSolidList"/>
    <dgm:cxn modelId="{2C8530DD-EDAE-4CCD-9412-13CDFAA577DC}" type="presParOf" srcId="{6CF5A361-5CE5-4398-8BD2-67BBB350554A}" destId="{0904080F-E468-49B6-AFFA-16E9F62809CD}" srcOrd="8" destOrd="0" presId="urn:microsoft.com/office/officeart/2018/2/layout/IconVerticalSolidList"/>
    <dgm:cxn modelId="{5AE70A74-52CB-4218-96F1-2F8F625EE38C}" type="presParOf" srcId="{0904080F-E468-49B6-AFFA-16E9F62809CD}" destId="{C0E89028-7E73-46FB-AEB0-0774BC63E85A}" srcOrd="0" destOrd="0" presId="urn:microsoft.com/office/officeart/2018/2/layout/IconVerticalSolidList"/>
    <dgm:cxn modelId="{508B8ECC-2787-4750-A40B-C8D233604E14}" type="presParOf" srcId="{0904080F-E468-49B6-AFFA-16E9F62809CD}" destId="{BC911963-DB2D-456E-A168-6B65580D8CB1}" srcOrd="1" destOrd="0" presId="urn:microsoft.com/office/officeart/2018/2/layout/IconVerticalSolidList"/>
    <dgm:cxn modelId="{FDAE47AA-697C-46F9-99F4-B16A48292DF4}" type="presParOf" srcId="{0904080F-E468-49B6-AFFA-16E9F62809CD}" destId="{E57E4D94-2B45-4076-A3B5-B6AA9FFBD891}" srcOrd="2" destOrd="0" presId="urn:microsoft.com/office/officeart/2018/2/layout/IconVerticalSolidList"/>
    <dgm:cxn modelId="{DD68AFAE-F450-4F61-B38D-48724652960E}" type="presParOf" srcId="{0904080F-E468-49B6-AFFA-16E9F62809CD}" destId="{8122F44F-C511-4E6F-8D8A-EAEAF6127303}" srcOrd="3" destOrd="0" presId="urn:microsoft.com/office/officeart/2018/2/layout/IconVerticalSolidList"/>
    <dgm:cxn modelId="{3DCEECE8-8950-4681-BED7-D4B941E72DC2}" type="presParOf" srcId="{6CF5A361-5CE5-4398-8BD2-67BBB350554A}" destId="{74396323-7B13-4901-AF9C-E3C0C8DFC6AD}" srcOrd="9" destOrd="0" presId="urn:microsoft.com/office/officeart/2018/2/layout/IconVerticalSolidList"/>
    <dgm:cxn modelId="{FA80E8B9-1E19-48ED-A671-79876B07C277}" type="presParOf" srcId="{6CF5A361-5CE5-4398-8BD2-67BBB350554A}" destId="{2B5A5A31-6CF8-4EA5-9B7F-51E4E131B0D4}" srcOrd="10" destOrd="0" presId="urn:microsoft.com/office/officeart/2018/2/layout/IconVerticalSolidList"/>
    <dgm:cxn modelId="{2800B40F-975B-4653-BF37-EA407B3DF9A5}" type="presParOf" srcId="{2B5A5A31-6CF8-4EA5-9B7F-51E4E131B0D4}" destId="{F2A82C77-8A9A-4673-849A-0761594815D0}" srcOrd="0" destOrd="0" presId="urn:microsoft.com/office/officeart/2018/2/layout/IconVerticalSolidList"/>
    <dgm:cxn modelId="{33C7CD21-5236-44A6-8DE6-DEB29A2CA234}" type="presParOf" srcId="{2B5A5A31-6CF8-4EA5-9B7F-51E4E131B0D4}" destId="{64CB1B5E-9E90-4B96-A697-52FFA7A792E6}" srcOrd="1" destOrd="0" presId="urn:microsoft.com/office/officeart/2018/2/layout/IconVerticalSolidList"/>
    <dgm:cxn modelId="{102313BB-71D5-45E7-AD87-8016B1BD88DB}" type="presParOf" srcId="{2B5A5A31-6CF8-4EA5-9B7F-51E4E131B0D4}" destId="{BA6B8599-C4D9-48EF-8605-F60925C709DE}" srcOrd="2" destOrd="0" presId="urn:microsoft.com/office/officeart/2018/2/layout/IconVerticalSolidList"/>
    <dgm:cxn modelId="{0873FD24-B52C-468A-8402-5820EDE064C2}" type="presParOf" srcId="{2B5A5A31-6CF8-4EA5-9B7F-51E4E131B0D4}" destId="{486BD883-AF39-49C0-AEF2-51739FAA5FEE}" srcOrd="3" destOrd="0" presId="urn:microsoft.com/office/officeart/2018/2/layout/IconVerticalSolidList"/>
    <dgm:cxn modelId="{E046EC4B-AF0B-4D1D-9C85-6ECEDFCC9285}" type="presParOf" srcId="{6CF5A361-5CE5-4398-8BD2-67BBB350554A}" destId="{83D8F16A-BA86-4F7B-8905-4E88217AF103}" srcOrd="11" destOrd="0" presId="urn:microsoft.com/office/officeart/2018/2/layout/IconVerticalSolidList"/>
    <dgm:cxn modelId="{B0B29F1E-830E-4C76-9E79-B8E3AA0BF9AF}" type="presParOf" srcId="{6CF5A361-5CE5-4398-8BD2-67BBB350554A}" destId="{67647F51-8AB0-459B-8C64-F61B0E3F209D}" srcOrd="12" destOrd="0" presId="urn:microsoft.com/office/officeart/2018/2/layout/IconVerticalSolidList"/>
    <dgm:cxn modelId="{2B66DA61-22B3-4EF2-B574-3581CDFDF072}" type="presParOf" srcId="{67647F51-8AB0-459B-8C64-F61B0E3F209D}" destId="{FDD9E568-32ED-4283-B105-758B7B8176A2}" srcOrd="0" destOrd="0" presId="urn:microsoft.com/office/officeart/2018/2/layout/IconVerticalSolidList"/>
    <dgm:cxn modelId="{1B29BFB8-D1BD-4581-9289-5A0C48FCEB24}" type="presParOf" srcId="{67647F51-8AB0-459B-8C64-F61B0E3F209D}" destId="{7BB76297-35E0-480D-8427-122F3EE9FAD6}" srcOrd="1" destOrd="0" presId="urn:microsoft.com/office/officeart/2018/2/layout/IconVerticalSolidList"/>
    <dgm:cxn modelId="{7C7B87F0-DBFC-4073-B4B5-2FA35BC53FDD}" type="presParOf" srcId="{67647F51-8AB0-459B-8C64-F61B0E3F209D}" destId="{E312EDC7-A420-4701-BD04-3483F5474EBB}" srcOrd="2" destOrd="0" presId="urn:microsoft.com/office/officeart/2018/2/layout/IconVerticalSolidList"/>
    <dgm:cxn modelId="{6A705E76-5F45-475F-BF26-C5DE2BA1B145}" type="presParOf" srcId="{67647F51-8AB0-459B-8C64-F61B0E3F209D}" destId="{907C4DB3-F2A2-464C-B4AE-D9D969AAA02E}" srcOrd="3" destOrd="0" presId="urn:microsoft.com/office/officeart/2018/2/layout/IconVerticalSolidList"/>
    <dgm:cxn modelId="{9BC9D1A0-E4C5-405B-A017-1FC5E231FC5E}" type="presParOf" srcId="{6CF5A361-5CE5-4398-8BD2-67BBB350554A}" destId="{B501B5E6-5F2E-4329-957D-B4C1BC03D28C}" srcOrd="13" destOrd="0" presId="urn:microsoft.com/office/officeart/2018/2/layout/IconVerticalSolidList"/>
    <dgm:cxn modelId="{521CB67F-8FF6-43DA-AE3A-1F036B0FD309}" type="presParOf" srcId="{6CF5A361-5CE5-4398-8BD2-67BBB350554A}" destId="{71355348-F32C-440B-B005-E656E61AF09E}" srcOrd="14" destOrd="0" presId="urn:microsoft.com/office/officeart/2018/2/layout/IconVerticalSolidList"/>
    <dgm:cxn modelId="{2F7D2687-1BE4-4AEB-9C0E-D8452420DFEF}" type="presParOf" srcId="{71355348-F32C-440B-B005-E656E61AF09E}" destId="{D25BD659-84C1-4255-A5D5-A3CEF9843965}" srcOrd="0" destOrd="0" presId="urn:microsoft.com/office/officeart/2018/2/layout/IconVerticalSolidList"/>
    <dgm:cxn modelId="{82F54A64-869C-4768-843B-A880B0FC7E74}" type="presParOf" srcId="{71355348-F32C-440B-B005-E656E61AF09E}" destId="{97A7BE03-D610-4BAB-97C0-BC54145E4FE1}" srcOrd="1" destOrd="0" presId="urn:microsoft.com/office/officeart/2018/2/layout/IconVerticalSolidList"/>
    <dgm:cxn modelId="{18836846-ED66-4A0E-B5B3-234F6EF2FEA3}" type="presParOf" srcId="{71355348-F32C-440B-B005-E656E61AF09E}" destId="{F0D28F33-BA74-40C0-B010-743ED076D561}" srcOrd="2" destOrd="0" presId="urn:microsoft.com/office/officeart/2018/2/layout/IconVerticalSolidList"/>
    <dgm:cxn modelId="{AD24A882-DBF7-46E8-9198-315DD56C1E64}" type="presParOf" srcId="{71355348-F32C-440B-B005-E656E61AF09E}" destId="{80495F12-6254-4401-B5EF-DE4B6E7546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2C35A-2BD2-40AA-B0BB-4B3E83F6D78C}"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79AB019C-9BE4-4CC4-A2D5-7889D7900F90}">
      <dgm:prSet custT="1"/>
      <dgm:spPr/>
      <dgm:t>
        <a:bodyPr/>
        <a:lstStyle/>
        <a:p>
          <a:pPr>
            <a:lnSpc>
              <a:spcPct val="100000"/>
            </a:lnSpc>
          </a:pPr>
          <a:r>
            <a:rPr lang="en-US" sz="1600" b="0" dirty="0"/>
            <a:t>SADT defines only an external temperature threshold for unsafe handling of AEMs.</a:t>
          </a:r>
        </a:p>
      </dgm:t>
    </dgm:pt>
    <dgm:pt modelId="{A8BAF208-526F-41B3-B30E-A71BC34BC79B}" type="parTrans" cxnId="{79211C9F-4807-4C6A-9FF7-51F8082A2B20}">
      <dgm:prSet/>
      <dgm:spPr/>
      <dgm:t>
        <a:bodyPr/>
        <a:lstStyle/>
        <a:p>
          <a:endParaRPr lang="en-US" sz="1600" b="0"/>
        </a:p>
      </dgm:t>
    </dgm:pt>
    <dgm:pt modelId="{0D9A5A29-5E34-491E-9DB4-2597B82F3EC6}" type="sibTrans" cxnId="{79211C9F-4807-4C6A-9FF7-51F8082A2B20}">
      <dgm:prSet/>
      <dgm:spPr/>
      <dgm:t>
        <a:bodyPr/>
        <a:lstStyle/>
        <a:p>
          <a:endParaRPr lang="en-US" sz="1600" b="0"/>
        </a:p>
      </dgm:t>
    </dgm:pt>
    <dgm:pt modelId="{BB154F83-D2E8-428E-A2CF-DBD719818072}">
      <dgm:prSet custT="1"/>
      <dgm:spPr/>
      <dgm:t>
        <a:bodyPr/>
        <a:lstStyle/>
        <a:p>
          <a:pPr>
            <a:lnSpc>
              <a:spcPct val="100000"/>
            </a:lnSpc>
          </a:pPr>
          <a:r>
            <a:rPr lang="en-US" sz="1600" b="0" i="0" dirty="0"/>
            <a:t>It does not address the dynamic progression toward hazard once this threshold is exceeded. </a:t>
          </a:r>
          <a:endParaRPr lang="en-US" sz="1600" b="0" dirty="0"/>
        </a:p>
      </dgm:t>
    </dgm:pt>
    <dgm:pt modelId="{5BE1AA24-62AA-47F2-AB00-B8B51AF09B48}" type="parTrans" cxnId="{65021F76-F6B0-4065-9B81-6658EE83F437}">
      <dgm:prSet/>
      <dgm:spPr/>
      <dgm:t>
        <a:bodyPr/>
        <a:lstStyle/>
        <a:p>
          <a:endParaRPr lang="en-US" sz="1600" b="0"/>
        </a:p>
      </dgm:t>
    </dgm:pt>
    <dgm:pt modelId="{8B759F53-114C-4D5B-BA87-D0FA7259B7E8}" type="sibTrans" cxnId="{65021F76-F6B0-4065-9B81-6658EE83F437}">
      <dgm:prSet/>
      <dgm:spPr/>
      <dgm:t>
        <a:bodyPr/>
        <a:lstStyle/>
        <a:p>
          <a:endParaRPr lang="en-US" sz="1600" b="0"/>
        </a:p>
      </dgm:t>
    </dgm:pt>
    <dgm:pt modelId="{E97B72C2-13CF-450F-8F18-90E5BA3EE3E6}">
      <dgm:prSet custT="1"/>
      <dgm:spPr/>
      <dgm:t>
        <a:bodyPr/>
        <a:lstStyle/>
        <a:p>
          <a:pPr>
            <a:lnSpc>
              <a:spcPct val="100000"/>
            </a:lnSpc>
          </a:pPr>
          <a:r>
            <a:rPr lang="en-US" sz="1600" b="0" i="0"/>
            <a:t>It does not specify allowable response or intervention time after exceeding the SADT. </a:t>
          </a:r>
          <a:endParaRPr lang="en-US" sz="1600" b="0" dirty="0"/>
        </a:p>
      </dgm:t>
    </dgm:pt>
    <dgm:pt modelId="{92F64ABC-6ACC-4B4B-A296-502AAB66E8BF}" type="parTrans" cxnId="{CFD4389F-1439-4E6A-8EA0-C37DBC344181}">
      <dgm:prSet/>
      <dgm:spPr/>
      <dgm:t>
        <a:bodyPr/>
        <a:lstStyle/>
        <a:p>
          <a:endParaRPr lang="en-US" sz="1600" b="0"/>
        </a:p>
      </dgm:t>
    </dgm:pt>
    <dgm:pt modelId="{A0D3958C-BAB6-4601-BB98-C61106B8FB54}" type="sibTrans" cxnId="{CFD4389F-1439-4E6A-8EA0-C37DBC344181}">
      <dgm:prSet/>
      <dgm:spPr/>
      <dgm:t>
        <a:bodyPr/>
        <a:lstStyle/>
        <a:p>
          <a:endParaRPr lang="en-US" sz="1600" b="0"/>
        </a:p>
      </dgm:t>
    </dgm:pt>
    <dgm:pt modelId="{AD5BC7A4-4985-4345-8A71-9C4AE4934250}">
      <dgm:prSet custT="1"/>
      <dgm:spPr/>
      <dgm:t>
        <a:bodyPr/>
        <a:lstStyle/>
        <a:p>
          <a:pPr>
            <a:lnSpc>
              <a:spcPct val="100000"/>
            </a:lnSpc>
          </a:pPr>
          <a:r>
            <a:rPr lang="en-US" sz="1600" b="0" i="0" dirty="0"/>
            <a:t>Current SDS does not account for container size or material mass.</a:t>
          </a:r>
          <a:endParaRPr lang="en-US" sz="1600" b="0" dirty="0"/>
        </a:p>
      </dgm:t>
    </dgm:pt>
    <dgm:pt modelId="{E474FDB1-E337-4FD4-ABDF-B0C75F6539A5}" type="parTrans" cxnId="{C8938BA1-80EB-4AB3-905E-C135650E4205}">
      <dgm:prSet/>
      <dgm:spPr/>
      <dgm:t>
        <a:bodyPr/>
        <a:lstStyle/>
        <a:p>
          <a:endParaRPr lang="en-US" sz="1600" b="0"/>
        </a:p>
      </dgm:t>
    </dgm:pt>
    <dgm:pt modelId="{A2FA1D19-A6C8-47BD-9C5D-2FC7023A864D}" type="sibTrans" cxnId="{C8938BA1-80EB-4AB3-905E-C135650E4205}">
      <dgm:prSet/>
      <dgm:spPr/>
      <dgm:t>
        <a:bodyPr/>
        <a:lstStyle/>
        <a:p>
          <a:endParaRPr lang="en-US" sz="1600" b="0"/>
        </a:p>
      </dgm:t>
    </dgm:pt>
    <dgm:pt modelId="{F871CC33-714C-407A-A444-50C476E3E1A3}">
      <dgm:prSet custT="1"/>
      <dgm:spPr/>
      <dgm:t>
        <a:bodyPr/>
        <a:lstStyle/>
        <a:p>
          <a:pPr>
            <a:lnSpc>
              <a:spcPct val="100000"/>
            </a:lnSpc>
          </a:pPr>
          <a:r>
            <a:rPr lang="en-US" sz="1600" b="0" i="0" dirty="0"/>
            <a:t>The applicability of a single SADT across widely varying container sizes (e.g., 1 </a:t>
          </a:r>
          <a:r>
            <a:rPr lang="en-US" sz="1600" b="0" i="0" dirty="0" err="1"/>
            <a:t>lb</a:t>
          </a:r>
          <a:r>
            <a:rPr lang="en-US" sz="1600" b="0" i="0" dirty="0"/>
            <a:t> vs. 50 </a:t>
          </a:r>
          <a:r>
            <a:rPr lang="en-US" sz="1600" b="0" i="0" dirty="0" err="1"/>
            <a:t>lb</a:t>
          </a:r>
          <a:r>
            <a:rPr lang="en-US" sz="1600" b="0" i="0" dirty="0"/>
            <a:t>) remains unclear.</a:t>
          </a:r>
        </a:p>
      </dgm:t>
    </dgm:pt>
    <dgm:pt modelId="{EA45850F-085B-4544-9B7A-BF441891661D}" type="parTrans" cxnId="{80CBD3B5-E1F9-416B-AED5-B5C153E88F58}">
      <dgm:prSet/>
      <dgm:spPr/>
      <dgm:t>
        <a:bodyPr/>
        <a:lstStyle/>
        <a:p>
          <a:endParaRPr lang="en-US" sz="1600" b="0"/>
        </a:p>
      </dgm:t>
    </dgm:pt>
    <dgm:pt modelId="{9CC80AB6-5A64-4A38-94D8-EEBA34ADA486}" type="sibTrans" cxnId="{80CBD3B5-E1F9-416B-AED5-B5C153E88F58}">
      <dgm:prSet/>
      <dgm:spPr/>
      <dgm:t>
        <a:bodyPr/>
        <a:lstStyle/>
        <a:p>
          <a:endParaRPr lang="en-US" sz="1600" b="0"/>
        </a:p>
      </dgm:t>
    </dgm:pt>
    <dgm:pt modelId="{D822293E-ABFC-4230-BCF8-8207EDDF6EE4}" type="pres">
      <dgm:prSet presAssocID="{79A2C35A-2BD2-40AA-B0BB-4B3E83F6D78C}" presName="root" presStyleCnt="0">
        <dgm:presLayoutVars>
          <dgm:dir/>
          <dgm:resizeHandles val="exact"/>
        </dgm:presLayoutVars>
      </dgm:prSet>
      <dgm:spPr/>
    </dgm:pt>
    <dgm:pt modelId="{85520F6F-CFCD-495D-84D7-ACE58C275D69}" type="pres">
      <dgm:prSet presAssocID="{79AB019C-9BE4-4CC4-A2D5-7889D7900F90}" presName="compNode" presStyleCnt="0"/>
      <dgm:spPr/>
    </dgm:pt>
    <dgm:pt modelId="{DF8E1AFA-F95B-4731-A882-1AD22D86C176}" type="pres">
      <dgm:prSet presAssocID="{79AB019C-9BE4-4CC4-A2D5-7889D7900F90}" presName="bgRect" presStyleLbl="bgShp" presStyleIdx="0" presStyleCnt="5"/>
      <dgm:spPr/>
    </dgm:pt>
    <dgm:pt modelId="{D66C31E9-AB71-48AF-A20E-9C3CEE58B627}" type="pres">
      <dgm:prSet presAssocID="{79AB019C-9BE4-4CC4-A2D5-7889D7900F9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ed Bump"/>
        </a:ext>
      </dgm:extLst>
    </dgm:pt>
    <dgm:pt modelId="{4CC32CBD-C608-4FA9-A783-0C3944F02028}" type="pres">
      <dgm:prSet presAssocID="{79AB019C-9BE4-4CC4-A2D5-7889D7900F90}" presName="spaceRect" presStyleCnt="0"/>
      <dgm:spPr/>
    </dgm:pt>
    <dgm:pt modelId="{DD779A20-A304-47F2-A79A-E7A0A5FEDE7B}" type="pres">
      <dgm:prSet presAssocID="{79AB019C-9BE4-4CC4-A2D5-7889D7900F90}" presName="parTx" presStyleLbl="revTx" presStyleIdx="0" presStyleCnt="5">
        <dgm:presLayoutVars>
          <dgm:chMax val="0"/>
          <dgm:chPref val="0"/>
        </dgm:presLayoutVars>
      </dgm:prSet>
      <dgm:spPr/>
    </dgm:pt>
    <dgm:pt modelId="{E79514A1-1F6F-4A49-8A2B-B5FBEF25697F}" type="pres">
      <dgm:prSet presAssocID="{0D9A5A29-5E34-491E-9DB4-2597B82F3EC6}" presName="sibTrans" presStyleCnt="0"/>
      <dgm:spPr/>
    </dgm:pt>
    <dgm:pt modelId="{F8C6217D-A122-4D00-8BF8-2F8C613CD415}" type="pres">
      <dgm:prSet presAssocID="{BB154F83-D2E8-428E-A2CF-DBD719818072}" presName="compNode" presStyleCnt="0"/>
      <dgm:spPr/>
    </dgm:pt>
    <dgm:pt modelId="{A1F49087-1B21-48FC-A17F-A838CA16FADF}" type="pres">
      <dgm:prSet presAssocID="{BB154F83-D2E8-428E-A2CF-DBD719818072}" presName="bgRect" presStyleLbl="bgShp" presStyleIdx="1" presStyleCnt="5"/>
      <dgm:spPr/>
    </dgm:pt>
    <dgm:pt modelId="{B8F476E4-EE5E-4349-8673-0F2DACE0EAD0}" type="pres">
      <dgm:prSet presAssocID="{BB154F83-D2E8-428E-A2CF-DBD719818072}"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io-hazard with solid fill"/>
        </a:ext>
      </dgm:extLst>
    </dgm:pt>
    <dgm:pt modelId="{1EB0CDD9-F449-49D2-8C5E-B2B826B1FC3D}" type="pres">
      <dgm:prSet presAssocID="{BB154F83-D2E8-428E-A2CF-DBD719818072}" presName="spaceRect" presStyleCnt="0"/>
      <dgm:spPr/>
    </dgm:pt>
    <dgm:pt modelId="{F1D6D266-48A2-42AE-9328-F6725CBCD473}" type="pres">
      <dgm:prSet presAssocID="{BB154F83-D2E8-428E-A2CF-DBD719818072}" presName="parTx" presStyleLbl="revTx" presStyleIdx="1" presStyleCnt="5">
        <dgm:presLayoutVars>
          <dgm:chMax val="0"/>
          <dgm:chPref val="0"/>
        </dgm:presLayoutVars>
      </dgm:prSet>
      <dgm:spPr/>
    </dgm:pt>
    <dgm:pt modelId="{F351C434-57C6-46B0-B441-D0E5C39DBD7E}" type="pres">
      <dgm:prSet presAssocID="{8B759F53-114C-4D5B-BA87-D0FA7259B7E8}" presName="sibTrans" presStyleCnt="0"/>
      <dgm:spPr/>
    </dgm:pt>
    <dgm:pt modelId="{3D4E5478-F1D3-4DD5-BB4F-F9848EFC7C75}" type="pres">
      <dgm:prSet presAssocID="{E97B72C2-13CF-450F-8F18-90E5BA3EE3E6}" presName="compNode" presStyleCnt="0"/>
      <dgm:spPr/>
    </dgm:pt>
    <dgm:pt modelId="{459F6410-123E-48CC-8B87-04B81AC8B5E0}" type="pres">
      <dgm:prSet presAssocID="{E97B72C2-13CF-450F-8F18-90E5BA3EE3E6}" presName="bgRect" presStyleLbl="bgShp" presStyleIdx="2" presStyleCnt="5"/>
      <dgm:spPr/>
    </dgm:pt>
    <dgm:pt modelId="{E5F4262E-A19A-4533-9E91-EAEBE23A9F6F}" type="pres">
      <dgm:prSet presAssocID="{E97B72C2-13CF-450F-8F18-90E5BA3EE3E6}"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struction worker female with solid fill"/>
        </a:ext>
      </dgm:extLst>
    </dgm:pt>
    <dgm:pt modelId="{62E97A12-11A7-4DCC-9F6B-F864A3943AD9}" type="pres">
      <dgm:prSet presAssocID="{E97B72C2-13CF-450F-8F18-90E5BA3EE3E6}" presName="spaceRect" presStyleCnt="0"/>
      <dgm:spPr/>
    </dgm:pt>
    <dgm:pt modelId="{376E1705-77CF-4FEB-B19C-0373CA020F9B}" type="pres">
      <dgm:prSet presAssocID="{E97B72C2-13CF-450F-8F18-90E5BA3EE3E6}" presName="parTx" presStyleLbl="revTx" presStyleIdx="2" presStyleCnt="5">
        <dgm:presLayoutVars>
          <dgm:chMax val="0"/>
          <dgm:chPref val="0"/>
        </dgm:presLayoutVars>
      </dgm:prSet>
      <dgm:spPr/>
    </dgm:pt>
    <dgm:pt modelId="{89ED661F-E827-45E5-A58D-951F296DBDAE}" type="pres">
      <dgm:prSet presAssocID="{A0D3958C-BAB6-4601-BB98-C61106B8FB54}" presName="sibTrans" presStyleCnt="0"/>
      <dgm:spPr/>
    </dgm:pt>
    <dgm:pt modelId="{02516CFF-63BA-4AB6-92AD-B5BA0BF1E2C4}" type="pres">
      <dgm:prSet presAssocID="{AD5BC7A4-4985-4345-8A71-9C4AE4934250}" presName="compNode" presStyleCnt="0"/>
      <dgm:spPr/>
    </dgm:pt>
    <dgm:pt modelId="{003C77EC-D952-4C9E-B618-F272BBE33E4F}" type="pres">
      <dgm:prSet presAssocID="{AD5BC7A4-4985-4345-8A71-9C4AE4934250}" presName="bgRect" presStyleLbl="bgShp" presStyleIdx="3" presStyleCnt="5"/>
      <dgm:spPr/>
    </dgm:pt>
    <dgm:pt modelId="{A54E5B51-DDB1-48D2-9390-CD5533346A36}" type="pres">
      <dgm:prSet presAssocID="{AD5BC7A4-4985-4345-8A71-9C4AE4934250}"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x with solid fill"/>
        </a:ext>
      </dgm:extLst>
    </dgm:pt>
    <dgm:pt modelId="{35018CC7-A51C-4133-A31A-77CF262544B6}" type="pres">
      <dgm:prSet presAssocID="{AD5BC7A4-4985-4345-8A71-9C4AE4934250}" presName="spaceRect" presStyleCnt="0"/>
      <dgm:spPr/>
    </dgm:pt>
    <dgm:pt modelId="{1E409451-5977-4468-86A6-2EC7C6B80568}" type="pres">
      <dgm:prSet presAssocID="{AD5BC7A4-4985-4345-8A71-9C4AE4934250}" presName="parTx" presStyleLbl="revTx" presStyleIdx="3" presStyleCnt="5">
        <dgm:presLayoutVars>
          <dgm:chMax val="0"/>
          <dgm:chPref val="0"/>
        </dgm:presLayoutVars>
      </dgm:prSet>
      <dgm:spPr/>
    </dgm:pt>
    <dgm:pt modelId="{DE6D2CEE-CD79-4571-B8FF-EFBB726B7131}" type="pres">
      <dgm:prSet presAssocID="{A2FA1D19-A6C8-47BD-9C5D-2FC7023A864D}" presName="sibTrans" presStyleCnt="0"/>
      <dgm:spPr/>
    </dgm:pt>
    <dgm:pt modelId="{C62D4E44-05C8-4A77-BA22-EE0C61A9FEA8}" type="pres">
      <dgm:prSet presAssocID="{F871CC33-714C-407A-A444-50C476E3E1A3}" presName="compNode" presStyleCnt="0"/>
      <dgm:spPr/>
    </dgm:pt>
    <dgm:pt modelId="{9BE64919-7674-446D-BC93-203CF0514BE4}" type="pres">
      <dgm:prSet presAssocID="{F871CC33-714C-407A-A444-50C476E3E1A3}" presName="bgRect" presStyleLbl="bgShp" presStyleIdx="4" presStyleCnt="5"/>
      <dgm:spPr/>
    </dgm:pt>
    <dgm:pt modelId="{03A75B90-DEE0-48F2-838A-C921658A368D}" type="pres">
      <dgm:prSet presAssocID="{F871CC33-714C-407A-A444-50C476E3E1A3}"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cale with solid fill"/>
        </a:ext>
      </dgm:extLst>
    </dgm:pt>
    <dgm:pt modelId="{390CC6FA-B9DC-46FA-8B1A-1FEF22889347}" type="pres">
      <dgm:prSet presAssocID="{F871CC33-714C-407A-A444-50C476E3E1A3}" presName="spaceRect" presStyleCnt="0"/>
      <dgm:spPr/>
    </dgm:pt>
    <dgm:pt modelId="{F9DEFEB5-6938-4995-AEB0-208137A7FC38}" type="pres">
      <dgm:prSet presAssocID="{F871CC33-714C-407A-A444-50C476E3E1A3}" presName="parTx" presStyleLbl="revTx" presStyleIdx="4" presStyleCnt="5">
        <dgm:presLayoutVars>
          <dgm:chMax val="0"/>
          <dgm:chPref val="0"/>
        </dgm:presLayoutVars>
      </dgm:prSet>
      <dgm:spPr/>
    </dgm:pt>
  </dgm:ptLst>
  <dgm:cxnLst>
    <dgm:cxn modelId="{46C29743-2AAB-4423-A267-A7D91B86B23F}" type="presOf" srcId="{79AB019C-9BE4-4CC4-A2D5-7889D7900F90}" destId="{DD779A20-A304-47F2-A79A-E7A0A5FEDE7B}" srcOrd="0" destOrd="0" presId="urn:microsoft.com/office/officeart/2018/2/layout/IconVerticalSolidList"/>
    <dgm:cxn modelId="{058D246A-D4FB-48D3-ABF1-DC32D985AB46}" type="presOf" srcId="{BB154F83-D2E8-428E-A2CF-DBD719818072}" destId="{F1D6D266-48A2-42AE-9328-F6725CBCD473}" srcOrd="0" destOrd="0" presId="urn:microsoft.com/office/officeart/2018/2/layout/IconVerticalSolidList"/>
    <dgm:cxn modelId="{5E54D852-C268-496D-ABB1-CFC2B8BA9AC5}" type="presOf" srcId="{79A2C35A-2BD2-40AA-B0BB-4B3E83F6D78C}" destId="{D822293E-ABFC-4230-BCF8-8207EDDF6EE4}" srcOrd="0" destOrd="0" presId="urn:microsoft.com/office/officeart/2018/2/layout/IconVerticalSolidList"/>
    <dgm:cxn modelId="{65021F76-F6B0-4065-9B81-6658EE83F437}" srcId="{79A2C35A-2BD2-40AA-B0BB-4B3E83F6D78C}" destId="{BB154F83-D2E8-428E-A2CF-DBD719818072}" srcOrd="1" destOrd="0" parTransId="{5BE1AA24-62AA-47F2-AB00-B8B51AF09B48}" sibTransId="{8B759F53-114C-4D5B-BA87-D0FA7259B7E8}"/>
    <dgm:cxn modelId="{79211C9F-4807-4C6A-9FF7-51F8082A2B20}" srcId="{79A2C35A-2BD2-40AA-B0BB-4B3E83F6D78C}" destId="{79AB019C-9BE4-4CC4-A2D5-7889D7900F90}" srcOrd="0" destOrd="0" parTransId="{A8BAF208-526F-41B3-B30E-A71BC34BC79B}" sibTransId="{0D9A5A29-5E34-491E-9DB4-2597B82F3EC6}"/>
    <dgm:cxn modelId="{CFD4389F-1439-4E6A-8EA0-C37DBC344181}" srcId="{79A2C35A-2BD2-40AA-B0BB-4B3E83F6D78C}" destId="{E97B72C2-13CF-450F-8F18-90E5BA3EE3E6}" srcOrd="2" destOrd="0" parTransId="{92F64ABC-6ACC-4B4B-A296-502AAB66E8BF}" sibTransId="{A0D3958C-BAB6-4601-BB98-C61106B8FB54}"/>
    <dgm:cxn modelId="{C8938BA1-80EB-4AB3-905E-C135650E4205}" srcId="{79A2C35A-2BD2-40AA-B0BB-4B3E83F6D78C}" destId="{AD5BC7A4-4985-4345-8A71-9C4AE4934250}" srcOrd="3" destOrd="0" parTransId="{E474FDB1-E337-4FD4-ABDF-B0C75F6539A5}" sibTransId="{A2FA1D19-A6C8-47BD-9C5D-2FC7023A864D}"/>
    <dgm:cxn modelId="{80CBD3B5-E1F9-416B-AED5-B5C153E88F58}" srcId="{79A2C35A-2BD2-40AA-B0BB-4B3E83F6D78C}" destId="{F871CC33-714C-407A-A444-50C476E3E1A3}" srcOrd="4" destOrd="0" parTransId="{EA45850F-085B-4544-9B7A-BF441891661D}" sibTransId="{9CC80AB6-5A64-4A38-94D8-EEBA34ADA486}"/>
    <dgm:cxn modelId="{30C196BC-6E07-4D84-AB8A-B1D5F7CCDCB0}" type="presOf" srcId="{AD5BC7A4-4985-4345-8A71-9C4AE4934250}" destId="{1E409451-5977-4468-86A6-2EC7C6B80568}" srcOrd="0" destOrd="0" presId="urn:microsoft.com/office/officeart/2018/2/layout/IconVerticalSolidList"/>
    <dgm:cxn modelId="{063E58C8-8AB8-4381-9988-F3CE228E352F}" type="presOf" srcId="{E97B72C2-13CF-450F-8F18-90E5BA3EE3E6}" destId="{376E1705-77CF-4FEB-B19C-0373CA020F9B}" srcOrd="0" destOrd="0" presId="urn:microsoft.com/office/officeart/2018/2/layout/IconVerticalSolidList"/>
    <dgm:cxn modelId="{B129E8DE-DACC-4812-A6BE-4E384F2D5A8C}" type="presOf" srcId="{F871CC33-714C-407A-A444-50C476E3E1A3}" destId="{F9DEFEB5-6938-4995-AEB0-208137A7FC38}" srcOrd="0" destOrd="0" presId="urn:microsoft.com/office/officeart/2018/2/layout/IconVerticalSolidList"/>
    <dgm:cxn modelId="{45B35105-3806-4E43-A9A6-AEFBF7702678}" type="presParOf" srcId="{D822293E-ABFC-4230-BCF8-8207EDDF6EE4}" destId="{85520F6F-CFCD-495D-84D7-ACE58C275D69}" srcOrd="0" destOrd="0" presId="urn:microsoft.com/office/officeart/2018/2/layout/IconVerticalSolidList"/>
    <dgm:cxn modelId="{E495F6F7-B8E1-4C0B-9BCA-65B376EF8AE5}" type="presParOf" srcId="{85520F6F-CFCD-495D-84D7-ACE58C275D69}" destId="{DF8E1AFA-F95B-4731-A882-1AD22D86C176}" srcOrd="0" destOrd="0" presId="urn:microsoft.com/office/officeart/2018/2/layout/IconVerticalSolidList"/>
    <dgm:cxn modelId="{5F6CFA10-CCB9-4DF8-9EFC-E76A116CCAF9}" type="presParOf" srcId="{85520F6F-CFCD-495D-84D7-ACE58C275D69}" destId="{D66C31E9-AB71-48AF-A20E-9C3CEE58B627}" srcOrd="1" destOrd="0" presId="urn:microsoft.com/office/officeart/2018/2/layout/IconVerticalSolidList"/>
    <dgm:cxn modelId="{23730066-6481-462E-B311-1EDD602C766C}" type="presParOf" srcId="{85520F6F-CFCD-495D-84D7-ACE58C275D69}" destId="{4CC32CBD-C608-4FA9-A783-0C3944F02028}" srcOrd="2" destOrd="0" presId="urn:microsoft.com/office/officeart/2018/2/layout/IconVerticalSolidList"/>
    <dgm:cxn modelId="{06AC128D-92BF-4E34-A9C4-BE635E5A3521}" type="presParOf" srcId="{85520F6F-CFCD-495D-84D7-ACE58C275D69}" destId="{DD779A20-A304-47F2-A79A-E7A0A5FEDE7B}" srcOrd="3" destOrd="0" presId="urn:microsoft.com/office/officeart/2018/2/layout/IconVerticalSolidList"/>
    <dgm:cxn modelId="{42E2E2D5-C28F-4374-A8E0-5515E1155076}" type="presParOf" srcId="{D822293E-ABFC-4230-BCF8-8207EDDF6EE4}" destId="{E79514A1-1F6F-4A49-8A2B-B5FBEF25697F}" srcOrd="1" destOrd="0" presId="urn:microsoft.com/office/officeart/2018/2/layout/IconVerticalSolidList"/>
    <dgm:cxn modelId="{95372555-68B9-42E6-BD31-5F5AEEEF173F}" type="presParOf" srcId="{D822293E-ABFC-4230-BCF8-8207EDDF6EE4}" destId="{F8C6217D-A122-4D00-8BF8-2F8C613CD415}" srcOrd="2" destOrd="0" presId="urn:microsoft.com/office/officeart/2018/2/layout/IconVerticalSolidList"/>
    <dgm:cxn modelId="{64C5BC14-AA94-4F52-A379-68461EE84118}" type="presParOf" srcId="{F8C6217D-A122-4D00-8BF8-2F8C613CD415}" destId="{A1F49087-1B21-48FC-A17F-A838CA16FADF}" srcOrd="0" destOrd="0" presId="urn:microsoft.com/office/officeart/2018/2/layout/IconVerticalSolidList"/>
    <dgm:cxn modelId="{989EBA01-C53F-48CA-BB0C-BCE0DBF6F12D}" type="presParOf" srcId="{F8C6217D-A122-4D00-8BF8-2F8C613CD415}" destId="{B8F476E4-EE5E-4349-8673-0F2DACE0EAD0}" srcOrd="1" destOrd="0" presId="urn:microsoft.com/office/officeart/2018/2/layout/IconVerticalSolidList"/>
    <dgm:cxn modelId="{EFA243BB-677C-4AF0-9C81-22231FEA4002}" type="presParOf" srcId="{F8C6217D-A122-4D00-8BF8-2F8C613CD415}" destId="{1EB0CDD9-F449-49D2-8C5E-B2B826B1FC3D}" srcOrd="2" destOrd="0" presId="urn:microsoft.com/office/officeart/2018/2/layout/IconVerticalSolidList"/>
    <dgm:cxn modelId="{B90C29DA-0C68-4E86-9221-094F89ECF24D}" type="presParOf" srcId="{F8C6217D-A122-4D00-8BF8-2F8C613CD415}" destId="{F1D6D266-48A2-42AE-9328-F6725CBCD473}" srcOrd="3" destOrd="0" presId="urn:microsoft.com/office/officeart/2018/2/layout/IconVerticalSolidList"/>
    <dgm:cxn modelId="{43F88014-D989-4426-BA6D-799B2B67A267}" type="presParOf" srcId="{D822293E-ABFC-4230-BCF8-8207EDDF6EE4}" destId="{F351C434-57C6-46B0-B441-D0E5C39DBD7E}" srcOrd="3" destOrd="0" presId="urn:microsoft.com/office/officeart/2018/2/layout/IconVerticalSolidList"/>
    <dgm:cxn modelId="{35788B32-B000-45CB-8CF7-619EF24A5927}" type="presParOf" srcId="{D822293E-ABFC-4230-BCF8-8207EDDF6EE4}" destId="{3D4E5478-F1D3-4DD5-BB4F-F9848EFC7C75}" srcOrd="4" destOrd="0" presId="urn:microsoft.com/office/officeart/2018/2/layout/IconVerticalSolidList"/>
    <dgm:cxn modelId="{FD70964F-8D2C-4E82-9A30-D30A269538E1}" type="presParOf" srcId="{3D4E5478-F1D3-4DD5-BB4F-F9848EFC7C75}" destId="{459F6410-123E-48CC-8B87-04B81AC8B5E0}" srcOrd="0" destOrd="0" presId="urn:microsoft.com/office/officeart/2018/2/layout/IconVerticalSolidList"/>
    <dgm:cxn modelId="{6A598B2B-4584-4CC1-A4E7-128E68E2EFCC}" type="presParOf" srcId="{3D4E5478-F1D3-4DD5-BB4F-F9848EFC7C75}" destId="{E5F4262E-A19A-4533-9E91-EAEBE23A9F6F}" srcOrd="1" destOrd="0" presId="urn:microsoft.com/office/officeart/2018/2/layout/IconVerticalSolidList"/>
    <dgm:cxn modelId="{2AE9758C-CE33-4BA7-AC82-3DA2FF2688EC}" type="presParOf" srcId="{3D4E5478-F1D3-4DD5-BB4F-F9848EFC7C75}" destId="{62E97A12-11A7-4DCC-9F6B-F864A3943AD9}" srcOrd="2" destOrd="0" presId="urn:microsoft.com/office/officeart/2018/2/layout/IconVerticalSolidList"/>
    <dgm:cxn modelId="{3F923AB1-0B12-47C6-8349-2CFEFEFDFC07}" type="presParOf" srcId="{3D4E5478-F1D3-4DD5-BB4F-F9848EFC7C75}" destId="{376E1705-77CF-4FEB-B19C-0373CA020F9B}" srcOrd="3" destOrd="0" presId="urn:microsoft.com/office/officeart/2018/2/layout/IconVerticalSolidList"/>
    <dgm:cxn modelId="{8EBA191E-A951-4C28-B533-5BAC22982E86}" type="presParOf" srcId="{D822293E-ABFC-4230-BCF8-8207EDDF6EE4}" destId="{89ED661F-E827-45E5-A58D-951F296DBDAE}" srcOrd="5" destOrd="0" presId="urn:microsoft.com/office/officeart/2018/2/layout/IconVerticalSolidList"/>
    <dgm:cxn modelId="{5706125F-0475-43EE-8EC9-7FA91FFEAC3D}" type="presParOf" srcId="{D822293E-ABFC-4230-BCF8-8207EDDF6EE4}" destId="{02516CFF-63BA-4AB6-92AD-B5BA0BF1E2C4}" srcOrd="6" destOrd="0" presId="urn:microsoft.com/office/officeart/2018/2/layout/IconVerticalSolidList"/>
    <dgm:cxn modelId="{63D6BC55-5C99-46DF-B372-BCC5CE2A1A0F}" type="presParOf" srcId="{02516CFF-63BA-4AB6-92AD-B5BA0BF1E2C4}" destId="{003C77EC-D952-4C9E-B618-F272BBE33E4F}" srcOrd="0" destOrd="0" presId="urn:microsoft.com/office/officeart/2018/2/layout/IconVerticalSolidList"/>
    <dgm:cxn modelId="{EB8AA12B-B8AB-44B6-8F52-E74AB0F90650}" type="presParOf" srcId="{02516CFF-63BA-4AB6-92AD-B5BA0BF1E2C4}" destId="{A54E5B51-DDB1-48D2-9390-CD5533346A36}" srcOrd="1" destOrd="0" presId="urn:microsoft.com/office/officeart/2018/2/layout/IconVerticalSolidList"/>
    <dgm:cxn modelId="{6B5EE17A-8F49-45C3-AD1D-371B4CB70264}" type="presParOf" srcId="{02516CFF-63BA-4AB6-92AD-B5BA0BF1E2C4}" destId="{35018CC7-A51C-4133-A31A-77CF262544B6}" srcOrd="2" destOrd="0" presId="urn:microsoft.com/office/officeart/2018/2/layout/IconVerticalSolidList"/>
    <dgm:cxn modelId="{037896C3-2029-4E4D-B36D-57C43B41FC37}" type="presParOf" srcId="{02516CFF-63BA-4AB6-92AD-B5BA0BF1E2C4}" destId="{1E409451-5977-4468-86A6-2EC7C6B80568}" srcOrd="3" destOrd="0" presId="urn:microsoft.com/office/officeart/2018/2/layout/IconVerticalSolidList"/>
    <dgm:cxn modelId="{54193E11-5488-4E79-A35F-C2DAD8A56A0F}" type="presParOf" srcId="{D822293E-ABFC-4230-BCF8-8207EDDF6EE4}" destId="{DE6D2CEE-CD79-4571-B8FF-EFBB726B7131}" srcOrd="7" destOrd="0" presId="urn:microsoft.com/office/officeart/2018/2/layout/IconVerticalSolidList"/>
    <dgm:cxn modelId="{6CBA4943-6271-46B6-8874-8E2EB31BA804}" type="presParOf" srcId="{D822293E-ABFC-4230-BCF8-8207EDDF6EE4}" destId="{C62D4E44-05C8-4A77-BA22-EE0C61A9FEA8}" srcOrd="8" destOrd="0" presId="urn:microsoft.com/office/officeart/2018/2/layout/IconVerticalSolidList"/>
    <dgm:cxn modelId="{E7D9A34A-2F94-46EC-8C59-386EDBDC93B5}" type="presParOf" srcId="{C62D4E44-05C8-4A77-BA22-EE0C61A9FEA8}" destId="{9BE64919-7674-446D-BC93-203CF0514BE4}" srcOrd="0" destOrd="0" presId="urn:microsoft.com/office/officeart/2018/2/layout/IconVerticalSolidList"/>
    <dgm:cxn modelId="{208ABEBF-1963-4F76-A678-716E56E2D06C}" type="presParOf" srcId="{C62D4E44-05C8-4A77-BA22-EE0C61A9FEA8}" destId="{03A75B90-DEE0-48F2-838A-C921658A368D}" srcOrd="1" destOrd="0" presId="urn:microsoft.com/office/officeart/2018/2/layout/IconVerticalSolidList"/>
    <dgm:cxn modelId="{50A459A9-0915-4F33-8039-5559C40837A1}" type="presParOf" srcId="{C62D4E44-05C8-4A77-BA22-EE0C61A9FEA8}" destId="{390CC6FA-B9DC-46FA-8B1A-1FEF22889347}" srcOrd="2" destOrd="0" presId="urn:microsoft.com/office/officeart/2018/2/layout/IconVerticalSolidList"/>
    <dgm:cxn modelId="{14599A94-7C35-4C80-9F6D-D51E5E376DB2}" type="presParOf" srcId="{C62D4E44-05C8-4A77-BA22-EE0C61A9FEA8}" destId="{F9DEFEB5-6938-4995-AEB0-208137A7FC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5660B-2E3B-4362-9C8F-58B674B53625}" type="doc">
      <dgm:prSet loTypeId="urn:microsoft.com/office/officeart/2005/8/layout/hProcess11" loCatId="process" qsTypeId="urn:microsoft.com/office/officeart/2005/8/quickstyle/simple1" qsCatId="simple" csTypeId="urn:microsoft.com/office/officeart/2005/8/colors/accent1_2" csCatId="accent1" phldr="1"/>
      <dgm:spPr/>
    </dgm:pt>
    <dgm:pt modelId="{59EA726A-4D92-45CE-A84D-7FF0D39E1F72}">
      <dgm:prSet phldrT="[Text]"/>
      <dgm:spPr/>
      <dgm:t>
        <a:bodyPr/>
        <a:lstStyle/>
        <a:p>
          <a:r>
            <a:rPr lang="en-US" b="1"/>
            <a:t>Volume = 249 mL</a:t>
          </a:r>
        </a:p>
        <a:p>
          <a:r>
            <a:rPr lang="en-US" b="1"/>
            <a:t>D = 2.5 inches </a:t>
          </a:r>
        </a:p>
        <a:p>
          <a:r>
            <a:rPr lang="en-US" b="1"/>
            <a:t>H = 3.1 inches</a:t>
          </a:r>
        </a:p>
        <a:p>
          <a:endParaRPr lang="en-US" b="1"/>
        </a:p>
        <a:p>
          <a:r>
            <a:rPr lang="en-US" b="1"/>
            <a:t>Surface Area/Volume = 75.69</a:t>
          </a:r>
        </a:p>
      </dgm:t>
    </dgm:pt>
    <dgm:pt modelId="{05F52AE3-8CE4-4E15-8FB4-047F82AE50D4}" type="parTrans" cxnId="{A391A29D-459A-4F88-A415-4177654FE921}">
      <dgm:prSet/>
      <dgm:spPr/>
      <dgm:t>
        <a:bodyPr/>
        <a:lstStyle/>
        <a:p>
          <a:endParaRPr lang="en-US" b="1"/>
        </a:p>
      </dgm:t>
    </dgm:pt>
    <dgm:pt modelId="{6C0133AD-6ED3-4F8A-84BB-B5D1D34A8711}" type="sibTrans" cxnId="{A391A29D-459A-4F88-A415-4177654FE921}">
      <dgm:prSet/>
      <dgm:spPr/>
      <dgm:t>
        <a:bodyPr/>
        <a:lstStyle/>
        <a:p>
          <a:endParaRPr lang="en-US" b="1"/>
        </a:p>
      </dgm:t>
    </dgm:pt>
    <dgm:pt modelId="{CB9E8A45-2550-49C9-9050-F0B2649C2E18}">
      <dgm:prSet phldrT="[Text]"/>
      <dgm:spPr/>
      <dgm:t>
        <a:bodyPr/>
        <a:lstStyle/>
        <a:p>
          <a:r>
            <a:rPr lang="en-US" b="1"/>
            <a:t>Volume = 11340 mL</a:t>
          </a:r>
        </a:p>
        <a:p>
          <a:r>
            <a:rPr lang="en-US" b="1"/>
            <a:t>D = 9.5 inches </a:t>
          </a:r>
        </a:p>
        <a:p>
          <a:r>
            <a:rPr lang="en-US" b="1"/>
            <a:t>H = 9.8 inches</a:t>
          </a:r>
        </a:p>
        <a:p>
          <a:endParaRPr lang="en-US" b="1"/>
        </a:p>
        <a:p>
          <a:r>
            <a:rPr lang="en-US" b="1"/>
            <a:t>Surface Area/Volume = 20.59</a:t>
          </a:r>
        </a:p>
      </dgm:t>
    </dgm:pt>
    <dgm:pt modelId="{75A6F165-6AE5-4D3C-97C6-700FCEF71556}" type="parTrans" cxnId="{516D6E92-BBC2-4195-8424-040FCC7D116D}">
      <dgm:prSet/>
      <dgm:spPr/>
      <dgm:t>
        <a:bodyPr/>
        <a:lstStyle/>
        <a:p>
          <a:endParaRPr lang="en-US" b="1"/>
        </a:p>
      </dgm:t>
    </dgm:pt>
    <dgm:pt modelId="{572A9380-0E2A-4F5B-A84A-9A2A39B3D274}" type="sibTrans" cxnId="{516D6E92-BBC2-4195-8424-040FCC7D116D}">
      <dgm:prSet/>
      <dgm:spPr/>
      <dgm:t>
        <a:bodyPr/>
        <a:lstStyle/>
        <a:p>
          <a:endParaRPr lang="en-US" b="1"/>
        </a:p>
      </dgm:t>
    </dgm:pt>
    <dgm:pt modelId="{881D2589-4FD7-4AE6-8514-238256604818}">
      <dgm:prSet phldrT="[Text]"/>
      <dgm:spPr/>
      <dgm:t>
        <a:bodyPr/>
        <a:lstStyle/>
        <a:p>
          <a:r>
            <a:rPr lang="en-US" b="1"/>
            <a:t>Volume = 56699 mL</a:t>
          </a:r>
        </a:p>
        <a:p>
          <a:r>
            <a:rPr lang="en-US" b="1"/>
            <a:t>D = 15 inches </a:t>
          </a:r>
        </a:p>
        <a:p>
          <a:r>
            <a:rPr lang="en-US" b="1"/>
            <a:t>H = 19.6 inches</a:t>
          </a:r>
        </a:p>
        <a:p>
          <a:endParaRPr lang="en-US" b="1"/>
        </a:p>
        <a:p>
          <a:r>
            <a:rPr lang="en-US" b="1"/>
            <a:t>Surface Area/Volume = 12.51</a:t>
          </a:r>
        </a:p>
      </dgm:t>
    </dgm:pt>
    <dgm:pt modelId="{2B024385-A841-4B82-9C19-6230ECAD9ACF}" type="parTrans" cxnId="{4488AB99-7ED7-4D72-985D-FA7EFC9D7A9A}">
      <dgm:prSet/>
      <dgm:spPr/>
      <dgm:t>
        <a:bodyPr/>
        <a:lstStyle/>
        <a:p>
          <a:endParaRPr lang="en-US" b="1"/>
        </a:p>
      </dgm:t>
    </dgm:pt>
    <dgm:pt modelId="{71CC417C-7870-452B-BBE4-1AF9B3309EC6}" type="sibTrans" cxnId="{4488AB99-7ED7-4D72-985D-FA7EFC9D7A9A}">
      <dgm:prSet/>
      <dgm:spPr/>
      <dgm:t>
        <a:bodyPr/>
        <a:lstStyle/>
        <a:p>
          <a:endParaRPr lang="en-US" b="1"/>
        </a:p>
      </dgm:t>
    </dgm:pt>
    <dgm:pt modelId="{A837FFB6-AF8E-414D-8275-D04A0579434C}">
      <dgm:prSet phldrT="[Text]"/>
      <dgm:spPr/>
      <dgm:t>
        <a:bodyPr/>
        <a:lstStyle/>
        <a:p>
          <a:r>
            <a:rPr lang="en-US" b="1"/>
            <a:t>Volume = 124737 mL</a:t>
          </a:r>
        </a:p>
        <a:p>
          <a:r>
            <a:rPr lang="en-US" b="1"/>
            <a:t>D = 20 inches </a:t>
          </a:r>
        </a:p>
        <a:p>
          <a:r>
            <a:rPr lang="en-US" b="1"/>
            <a:t>H = 24.2 inches</a:t>
          </a:r>
        </a:p>
        <a:p>
          <a:endParaRPr lang="en-US" b="1"/>
        </a:p>
        <a:p>
          <a:r>
            <a:rPr lang="en-US" b="1"/>
            <a:t>Surface Area/Volume = 9.5</a:t>
          </a:r>
        </a:p>
      </dgm:t>
    </dgm:pt>
    <dgm:pt modelId="{B3D217FB-36BD-4394-9A66-D7CCDBF817C6}" type="parTrans" cxnId="{4D9F51FB-FFDC-4E4D-9568-1622775F5598}">
      <dgm:prSet/>
      <dgm:spPr/>
      <dgm:t>
        <a:bodyPr/>
        <a:lstStyle/>
        <a:p>
          <a:endParaRPr lang="en-US" b="1"/>
        </a:p>
      </dgm:t>
    </dgm:pt>
    <dgm:pt modelId="{9462AD80-4BB8-4F12-8D46-3CD9D2CE3CC7}" type="sibTrans" cxnId="{4D9F51FB-FFDC-4E4D-9568-1622775F5598}">
      <dgm:prSet/>
      <dgm:spPr/>
      <dgm:t>
        <a:bodyPr/>
        <a:lstStyle/>
        <a:p>
          <a:endParaRPr lang="en-US" b="1"/>
        </a:p>
      </dgm:t>
    </dgm:pt>
    <dgm:pt modelId="{2F4CA989-377F-447C-9A36-A35C9AA861CA}" type="pres">
      <dgm:prSet presAssocID="{D225660B-2E3B-4362-9C8F-58B674B53625}" presName="Name0" presStyleCnt="0">
        <dgm:presLayoutVars>
          <dgm:dir/>
          <dgm:resizeHandles val="exact"/>
        </dgm:presLayoutVars>
      </dgm:prSet>
      <dgm:spPr/>
    </dgm:pt>
    <dgm:pt modelId="{FE6198B9-6129-4FEA-A6B2-B7FCE9D280D7}" type="pres">
      <dgm:prSet presAssocID="{D225660B-2E3B-4362-9C8F-58B674B53625}" presName="arrow" presStyleLbl="bgShp" presStyleIdx="0" presStyleCnt="1"/>
      <dgm:spPr/>
    </dgm:pt>
    <dgm:pt modelId="{1D049FA6-6877-4A4A-9877-FB94286F0D8D}" type="pres">
      <dgm:prSet presAssocID="{D225660B-2E3B-4362-9C8F-58B674B53625}" presName="points" presStyleCnt="0"/>
      <dgm:spPr/>
    </dgm:pt>
    <dgm:pt modelId="{8182E0FA-4013-48CB-ACC4-70F56CAEC684}" type="pres">
      <dgm:prSet presAssocID="{59EA726A-4D92-45CE-A84D-7FF0D39E1F72}" presName="compositeA" presStyleCnt="0"/>
      <dgm:spPr/>
    </dgm:pt>
    <dgm:pt modelId="{F2E554CD-DF2B-476B-AE61-D381F4888373}" type="pres">
      <dgm:prSet presAssocID="{59EA726A-4D92-45CE-A84D-7FF0D39E1F72}" presName="textA" presStyleLbl="revTx" presStyleIdx="0" presStyleCnt="4">
        <dgm:presLayoutVars>
          <dgm:bulletEnabled val="1"/>
        </dgm:presLayoutVars>
      </dgm:prSet>
      <dgm:spPr/>
    </dgm:pt>
    <dgm:pt modelId="{1AC9867A-1A52-4559-8B63-91D44BF7DF0B}" type="pres">
      <dgm:prSet presAssocID="{59EA726A-4D92-45CE-A84D-7FF0D39E1F72}" presName="circleA" presStyleLbl="node1" presStyleIdx="0" presStyleCnt="4"/>
      <dgm:spPr/>
    </dgm:pt>
    <dgm:pt modelId="{2011527D-66C3-4957-A874-8DEA2B318058}" type="pres">
      <dgm:prSet presAssocID="{59EA726A-4D92-45CE-A84D-7FF0D39E1F72}" presName="spaceA" presStyleCnt="0"/>
      <dgm:spPr/>
    </dgm:pt>
    <dgm:pt modelId="{9BA588AD-0AC8-4E82-9693-4130C50D0204}" type="pres">
      <dgm:prSet presAssocID="{6C0133AD-6ED3-4F8A-84BB-B5D1D34A8711}" presName="space" presStyleCnt="0"/>
      <dgm:spPr/>
    </dgm:pt>
    <dgm:pt modelId="{D2B41817-8284-4126-95FB-7EB8BD202C2A}" type="pres">
      <dgm:prSet presAssocID="{CB9E8A45-2550-49C9-9050-F0B2649C2E18}" presName="compositeB" presStyleCnt="0"/>
      <dgm:spPr/>
    </dgm:pt>
    <dgm:pt modelId="{DF291B27-49FA-458F-8B73-2CB61605CB08}" type="pres">
      <dgm:prSet presAssocID="{CB9E8A45-2550-49C9-9050-F0B2649C2E18}" presName="textB" presStyleLbl="revTx" presStyleIdx="1" presStyleCnt="4">
        <dgm:presLayoutVars>
          <dgm:bulletEnabled val="1"/>
        </dgm:presLayoutVars>
      </dgm:prSet>
      <dgm:spPr/>
    </dgm:pt>
    <dgm:pt modelId="{50E68856-7386-415B-9A7A-EFB5248B9928}" type="pres">
      <dgm:prSet presAssocID="{CB9E8A45-2550-49C9-9050-F0B2649C2E18}" presName="circleB" presStyleLbl="node1" presStyleIdx="1" presStyleCnt="4"/>
      <dgm:spPr/>
    </dgm:pt>
    <dgm:pt modelId="{DC3DB249-319D-48F4-ABE8-5AF9B46A2F31}" type="pres">
      <dgm:prSet presAssocID="{CB9E8A45-2550-49C9-9050-F0B2649C2E18}" presName="spaceB" presStyleCnt="0"/>
      <dgm:spPr/>
    </dgm:pt>
    <dgm:pt modelId="{38A20154-0D01-40DC-9D18-5504B7F5A696}" type="pres">
      <dgm:prSet presAssocID="{572A9380-0E2A-4F5B-A84A-9A2A39B3D274}" presName="space" presStyleCnt="0"/>
      <dgm:spPr/>
    </dgm:pt>
    <dgm:pt modelId="{3F3A9A68-9735-4D13-97C4-6867299D38CF}" type="pres">
      <dgm:prSet presAssocID="{881D2589-4FD7-4AE6-8514-238256604818}" presName="compositeA" presStyleCnt="0"/>
      <dgm:spPr/>
    </dgm:pt>
    <dgm:pt modelId="{E8E4E2C2-D022-47DC-8FD9-7A96FA3EF2AB}" type="pres">
      <dgm:prSet presAssocID="{881D2589-4FD7-4AE6-8514-238256604818}" presName="textA" presStyleLbl="revTx" presStyleIdx="2" presStyleCnt="4">
        <dgm:presLayoutVars>
          <dgm:bulletEnabled val="1"/>
        </dgm:presLayoutVars>
      </dgm:prSet>
      <dgm:spPr/>
    </dgm:pt>
    <dgm:pt modelId="{F3E238F1-19E6-463A-A495-25DAE609D882}" type="pres">
      <dgm:prSet presAssocID="{881D2589-4FD7-4AE6-8514-238256604818}" presName="circleA" presStyleLbl="node1" presStyleIdx="2" presStyleCnt="4"/>
      <dgm:spPr/>
    </dgm:pt>
    <dgm:pt modelId="{25F8FF78-A62D-469F-9D99-35128F4AA6FD}" type="pres">
      <dgm:prSet presAssocID="{881D2589-4FD7-4AE6-8514-238256604818}" presName="spaceA" presStyleCnt="0"/>
      <dgm:spPr/>
    </dgm:pt>
    <dgm:pt modelId="{BC2DE5CF-51D6-40BE-BEA4-9EF97543FDF4}" type="pres">
      <dgm:prSet presAssocID="{71CC417C-7870-452B-BBE4-1AF9B3309EC6}" presName="space" presStyleCnt="0"/>
      <dgm:spPr/>
    </dgm:pt>
    <dgm:pt modelId="{209A5BAE-F900-4A21-8302-DD28A4452FD5}" type="pres">
      <dgm:prSet presAssocID="{A837FFB6-AF8E-414D-8275-D04A0579434C}" presName="compositeB" presStyleCnt="0"/>
      <dgm:spPr/>
    </dgm:pt>
    <dgm:pt modelId="{1C490268-CD81-4687-AA69-BDA8DA5BEB8A}" type="pres">
      <dgm:prSet presAssocID="{A837FFB6-AF8E-414D-8275-D04A0579434C}" presName="textB" presStyleLbl="revTx" presStyleIdx="3" presStyleCnt="4">
        <dgm:presLayoutVars>
          <dgm:bulletEnabled val="1"/>
        </dgm:presLayoutVars>
      </dgm:prSet>
      <dgm:spPr/>
    </dgm:pt>
    <dgm:pt modelId="{7F77EE02-A72C-41A6-8C2C-DD1E519B870E}" type="pres">
      <dgm:prSet presAssocID="{A837FFB6-AF8E-414D-8275-D04A0579434C}" presName="circleB" presStyleLbl="node1" presStyleIdx="3" presStyleCnt="4"/>
      <dgm:spPr/>
    </dgm:pt>
    <dgm:pt modelId="{C569472E-6268-4E8A-B1AD-27094FB0A8E6}" type="pres">
      <dgm:prSet presAssocID="{A837FFB6-AF8E-414D-8275-D04A0579434C}" presName="spaceB" presStyleCnt="0"/>
      <dgm:spPr/>
    </dgm:pt>
  </dgm:ptLst>
  <dgm:cxnLst>
    <dgm:cxn modelId="{FBE20903-CA77-45CB-94E3-3ED93B9E1940}" type="presOf" srcId="{D225660B-2E3B-4362-9C8F-58B674B53625}" destId="{2F4CA989-377F-447C-9A36-A35C9AA861CA}" srcOrd="0" destOrd="0" presId="urn:microsoft.com/office/officeart/2005/8/layout/hProcess11"/>
    <dgm:cxn modelId="{FD55581C-235F-4CE9-88A2-C53A558CC997}" type="presOf" srcId="{CB9E8A45-2550-49C9-9050-F0B2649C2E18}" destId="{DF291B27-49FA-458F-8B73-2CB61605CB08}" srcOrd="0" destOrd="0" presId="urn:microsoft.com/office/officeart/2005/8/layout/hProcess11"/>
    <dgm:cxn modelId="{3F690524-B9E6-45A4-B95B-061460DC897B}" type="presOf" srcId="{A837FFB6-AF8E-414D-8275-D04A0579434C}" destId="{1C490268-CD81-4687-AA69-BDA8DA5BEB8A}" srcOrd="0" destOrd="0" presId="urn:microsoft.com/office/officeart/2005/8/layout/hProcess11"/>
    <dgm:cxn modelId="{516D6E92-BBC2-4195-8424-040FCC7D116D}" srcId="{D225660B-2E3B-4362-9C8F-58B674B53625}" destId="{CB9E8A45-2550-49C9-9050-F0B2649C2E18}" srcOrd="1" destOrd="0" parTransId="{75A6F165-6AE5-4D3C-97C6-700FCEF71556}" sibTransId="{572A9380-0E2A-4F5B-A84A-9A2A39B3D274}"/>
    <dgm:cxn modelId="{4488AB99-7ED7-4D72-985D-FA7EFC9D7A9A}" srcId="{D225660B-2E3B-4362-9C8F-58B674B53625}" destId="{881D2589-4FD7-4AE6-8514-238256604818}" srcOrd="2" destOrd="0" parTransId="{2B024385-A841-4B82-9C19-6230ECAD9ACF}" sibTransId="{71CC417C-7870-452B-BBE4-1AF9B3309EC6}"/>
    <dgm:cxn modelId="{A391A29D-459A-4F88-A415-4177654FE921}" srcId="{D225660B-2E3B-4362-9C8F-58B674B53625}" destId="{59EA726A-4D92-45CE-A84D-7FF0D39E1F72}" srcOrd="0" destOrd="0" parTransId="{05F52AE3-8CE4-4E15-8FB4-047F82AE50D4}" sibTransId="{6C0133AD-6ED3-4F8A-84BB-B5D1D34A8711}"/>
    <dgm:cxn modelId="{F64D64E4-39F4-4443-9142-5681D6D5A776}" type="presOf" srcId="{881D2589-4FD7-4AE6-8514-238256604818}" destId="{E8E4E2C2-D022-47DC-8FD9-7A96FA3EF2AB}" srcOrd="0" destOrd="0" presId="urn:microsoft.com/office/officeart/2005/8/layout/hProcess11"/>
    <dgm:cxn modelId="{4D9F51FB-FFDC-4E4D-9568-1622775F5598}" srcId="{D225660B-2E3B-4362-9C8F-58B674B53625}" destId="{A837FFB6-AF8E-414D-8275-D04A0579434C}" srcOrd="3" destOrd="0" parTransId="{B3D217FB-36BD-4394-9A66-D7CCDBF817C6}" sibTransId="{9462AD80-4BB8-4F12-8D46-3CD9D2CE3CC7}"/>
    <dgm:cxn modelId="{A95122FF-7BD3-486C-B432-A9B3937FC9AB}" type="presOf" srcId="{59EA726A-4D92-45CE-A84D-7FF0D39E1F72}" destId="{F2E554CD-DF2B-476B-AE61-D381F4888373}" srcOrd="0" destOrd="0" presId="urn:microsoft.com/office/officeart/2005/8/layout/hProcess11"/>
    <dgm:cxn modelId="{648C28AF-A70E-403D-8262-52230D486090}" type="presParOf" srcId="{2F4CA989-377F-447C-9A36-A35C9AA861CA}" destId="{FE6198B9-6129-4FEA-A6B2-B7FCE9D280D7}" srcOrd="0" destOrd="0" presId="urn:microsoft.com/office/officeart/2005/8/layout/hProcess11"/>
    <dgm:cxn modelId="{147FE86E-C2F5-4BB3-823D-4A62E37B0235}" type="presParOf" srcId="{2F4CA989-377F-447C-9A36-A35C9AA861CA}" destId="{1D049FA6-6877-4A4A-9877-FB94286F0D8D}" srcOrd="1" destOrd="0" presId="urn:microsoft.com/office/officeart/2005/8/layout/hProcess11"/>
    <dgm:cxn modelId="{AEC6B310-7B8B-4954-A9ED-B9E11E721406}" type="presParOf" srcId="{1D049FA6-6877-4A4A-9877-FB94286F0D8D}" destId="{8182E0FA-4013-48CB-ACC4-70F56CAEC684}" srcOrd="0" destOrd="0" presId="urn:microsoft.com/office/officeart/2005/8/layout/hProcess11"/>
    <dgm:cxn modelId="{EE8CA7EF-64A2-4188-B761-9BBE2166FA9D}" type="presParOf" srcId="{8182E0FA-4013-48CB-ACC4-70F56CAEC684}" destId="{F2E554CD-DF2B-476B-AE61-D381F4888373}" srcOrd="0" destOrd="0" presId="urn:microsoft.com/office/officeart/2005/8/layout/hProcess11"/>
    <dgm:cxn modelId="{873EF550-62AB-4E2E-8D19-1E8ECEB393DF}" type="presParOf" srcId="{8182E0FA-4013-48CB-ACC4-70F56CAEC684}" destId="{1AC9867A-1A52-4559-8B63-91D44BF7DF0B}" srcOrd="1" destOrd="0" presId="urn:microsoft.com/office/officeart/2005/8/layout/hProcess11"/>
    <dgm:cxn modelId="{768080D7-6D28-496D-8D57-0C450628756E}" type="presParOf" srcId="{8182E0FA-4013-48CB-ACC4-70F56CAEC684}" destId="{2011527D-66C3-4957-A874-8DEA2B318058}" srcOrd="2" destOrd="0" presId="urn:microsoft.com/office/officeart/2005/8/layout/hProcess11"/>
    <dgm:cxn modelId="{61EE115F-1244-4DEC-BD8B-912A8A763E5A}" type="presParOf" srcId="{1D049FA6-6877-4A4A-9877-FB94286F0D8D}" destId="{9BA588AD-0AC8-4E82-9693-4130C50D0204}" srcOrd="1" destOrd="0" presId="urn:microsoft.com/office/officeart/2005/8/layout/hProcess11"/>
    <dgm:cxn modelId="{5277F973-5163-4C44-A38F-09017DA8BB76}" type="presParOf" srcId="{1D049FA6-6877-4A4A-9877-FB94286F0D8D}" destId="{D2B41817-8284-4126-95FB-7EB8BD202C2A}" srcOrd="2" destOrd="0" presId="urn:microsoft.com/office/officeart/2005/8/layout/hProcess11"/>
    <dgm:cxn modelId="{1BE2552E-25F0-49DE-9F6F-53C0C804DE15}" type="presParOf" srcId="{D2B41817-8284-4126-95FB-7EB8BD202C2A}" destId="{DF291B27-49FA-458F-8B73-2CB61605CB08}" srcOrd="0" destOrd="0" presId="urn:microsoft.com/office/officeart/2005/8/layout/hProcess11"/>
    <dgm:cxn modelId="{572F821B-FB36-4EEA-94DB-5C5DBDB00A66}" type="presParOf" srcId="{D2B41817-8284-4126-95FB-7EB8BD202C2A}" destId="{50E68856-7386-415B-9A7A-EFB5248B9928}" srcOrd="1" destOrd="0" presId="urn:microsoft.com/office/officeart/2005/8/layout/hProcess11"/>
    <dgm:cxn modelId="{D619714D-DBEA-4FF7-BB21-7BEBA98851F4}" type="presParOf" srcId="{D2B41817-8284-4126-95FB-7EB8BD202C2A}" destId="{DC3DB249-319D-48F4-ABE8-5AF9B46A2F31}" srcOrd="2" destOrd="0" presId="urn:microsoft.com/office/officeart/2005/8/layout/hProcess11"/>
    <dgm:cxn modelId="{5FBDA049-4E65-48C5-B699-DEF09D11F68C}" type="presParOf" srcId="{1D049FA6-6877-4A4A-9877-FB94286F0D8D}" destId="{38A20154-0D01-40DC-9D18-5504B7F5A696}" srcOrd="3" destOrd="0" presId="urn:microsoft.com/office/officeart/2005/8/layout/hProcess11"/>
    <dgm:cxn modelId="{0CC0BBB8-DA96-4CDF-B41F-AF5610C86C5C}" type="presParOf" srcId="{1D049FA6-6877-4A4A-9877-FB94286F0D8D}" destId="{3F3A9A68-9735-4D13-97C4-6867299D38CF}" srcOrd="4" destOrd="0" presId="urn:microsoft.com/office/officeart/2005/8/layout/hProcess11"/>
    <dgm:cxn modelId="{4E56E423-1840-4606-819C-7134C3ECA439}" type="presParOf" srcId="{3F3A9A68-9735-4D13-97C4-6867299D38CF}" destId="{E8E4E2C2-D022-47DC-8FD9-7A96FA3EF2AB}" srcOrd="0" destOrd="0" presId="urn:microsoft.com/office/officeart/2005/8/layout/hProcess11"/>
    <dgm:cxn modelId="{ACC1FEF0-83D9-4C6A-BF25-58497A98AD63}" type="presParOf" srcId="{3F3A9A68-9735-4D13-97C4-6867299D38CF}" destId="{F3E238F1-19E6-463A-A495-25DAE609D882}" srcOrd="1" destOrd="0" presId="urn:microsoft.com/office/officeart/2005/8/layout/hProcess11"/>
    <dgm:cxn modelId="{8E4C75DB-B613-48D0-8A28-ED8B8B71CC7D}" type="presParOf" srcId="{3F3A9A68-9735-4D13-97C4-6867299D38CF}" destId="{25F8FF78-A62D-469F-9D99-35128F4AA6FD}" srcOrd="2" destOrd="0" presId="urn:microsoft.com/office/officeart/2005/8/layout/hProcess11"/>
    <dgm:cxn modelId="{4094D412-4D27-48BE-A7EC-738B418A3A30}" type="presParOf" srcId="{1D049FA6-6877-4A4A-9877-FB94286F0D8D}" destId="{BC2DE5CF-51D6-40BE-BEA4-9EF97543FDF4}" srcOrd="5" destOrd="0" presId="urn:microsoft.com/office/officeart/2005/8/layout/hProcess11"/>
    <dgm:cxn modelId="{89EE5B1B-E134-42E5-A7A8-053C2E2F9A5C}" type="presParOf" srcId="{1D049FA6-6877-4A4A-9877-FB94286F0D8D}" destId="{209A5BAE-F900-4A21-8302-DD28A4452FD5}" srcOrd="6" destOrd="0" presId="urn:microsoft.com/office/officeart/2005/8/layout/hProcess11"/>
    <dgm:cxn modelId="{87D162A4-C207-479E-8C98-E5BB4E6DDB68}" type="presParOf" srcId="{209A5BAE-F900-4A21-8302-DD28A4452FD5}" destId="{1C490268-CD81-4687-AA69-BDA8DA5BEB8A}" srcOrd="0" destOrd="0" presId="urn:microsoft.com/office/officeart/2005/8/layout/hProcess11"/>
    <dgm:cxn modelId="{B40B6A07-97F0-4982-B779-CE9D55AB690B}" type="presParOf" srcId="{209A5BAE-F900-4A21-8302-DD28A4452FD5}" destId="{7F77EE02-A72C-41A6-8C2C-DD1E519B870E}" srcOrd="1" destOrd="0" presId="urn:microsoft.com/office/officeart/2005/8/layout/hProcess11"/>
    <dgm:cxn modelId="{B22E4E42-4802-4CFE-BA15-EFBA74C19359}" type="presParOf" srcId="{209A5BAE-F900-4A21-8302-DD28A4452FD5}" destId="{C569472E-6268-4E8A-B1AD-27094FB0A8E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ADC8A2-31CC-45C5-B1CE-B707029541BE}" type="doc">
      <dgm:prSet loTypeId="urn:microsoft.com/office/officeart/2018/2/layout/IconVerticalSolidList" loCatId="icon" qsTypeId="urn:microsoft.com/office/officeart/2005/8/quickstyle/simple5" qsCatId="simple" csTypeId="urn:microsoft.com/office/officeart/2005/8/colors/accent1_2" csCatId="accent1" phldr="1"/>
      <dgm:spPr/>
      <dgm:t>
        <a:bodyPr/>
        <a:lstStyle/>
        <a:p>
          <a:endParaRPr lang="en-US"/>
        </a:p>
      </dgm:t>
    </dgm:pt>
    <dgm:pt modelId="{ED036420-AC11-47FC-884B-20CB724D7538}">
      <dgm:prSet custT="1"/>
      <dgm:spPr/>
      <dgm:t>
        <a:bodyPr/>
        <a:lstStyle/>
        <a:p>
          <a:pPr>
            <a:lnSpc>
              <a:spcPct val="100000"/>
            </a:lnSpc>
          </a:pPr>
          <a:r>
            <a:rPr lang="en-US" sz="1800"/>
            <a:t>On the factory floor, although the SADT is lower, the reaction takes longer to reach hazardous levels. During this time, the material is typically consumed, refrigerated, or the surrounding temperature naturally decreases (often due to the onset of night).</a:t>
          </a:r>
        </a:p>
      </dgm:t>
    </dgm:pt>
    <dgm:pt modelId="{E83741E5-C189-49E6-BF5D-304A63A62D95}" type="parTrans" cxnId="{72C1B7F7-B594-4F9E-9077-3536AD1B2F83}">
      <dgm:prSet/>
      <dgm:spPr/>
      <dgm:t>
        <a:bodyPr/>
        <a:lstStyle/>
        <a:p>
          <a:endParaRPr lang="en-US" sz="1800"/>
        </a:p>
      </dgm:t>
    </dgm:pt>
    <dgm:pt modelId="{4120935F-5B74-44F2-945C-33B4A4BFAD84}" type="sibTrans" cxnId="{72C1B7F7-B594-4F9E-9077-3536AD1B2F83}">
      <dgm:prSet/>
      <dgm:spPr/>
      <dgm:t>
        <a:bodyPr/>
        <a:lstStyle/>
        <a:p>
          <a:endParaRPr lang="en-US" sz="1800"/>
        </a:p>
      </dgm:t>
    </dgm:pt>
    <dgm:pt modelId="{F4772BAF-1F58-489D-9D99-01BD71E8AF56}">
      <dgm:prSet custT="1"/>
      <dgm:spPr/>
      <dgm:t>
        <a:bodyPr/>
        <a:lstStyle/>
        <a:p>
          <a:pPr>
            <a:lnSpc>
              <a:spcPct val="100000"/>
            </a:lnSpc>
          </a:pPr>
          <a:r>
            <a:rPr lang="en-US" sz="1800"/>
            <a:t>In laboratory settings, while there is less time to respond, the small size sample is less likely to be exposed to high temperatures (e.g., 36°C for AEM 2), unless placed near an oven or if the building’s HVAC system fails.</a:t>
          </a:r>
        </a:p>
      </dgm:t>
    </dgm:pt>
    <dgm:pt modelId="{2CC6F004-49E0-4941-BA88-82682028F5AB}" type="parTrans" cxnId="{BEA1631B-EA26-44D8-AD09-9376E0D4F2C0}">
      <dgm:prSet/>
      <dgm:spPr/>
      <dgm:t>
        <a:bodyPr/>
        <a:lstStyle/>
        <a:p>
          <a:endParaRPr lang="en-US" sz="1800"/>
        </a:p>
      </dgm:t>
    </dgm:pt>
    <dgm:pt modelId="{BAAF9C8F-40FF-43A5-8390-7061A41566A2}" type="sibTrans" cxnId="{BEA1631B-EA26-44D8-AD09-9376E0D4F2C0}">
      <dgm:prSet/>
      <dgm:spPr/>
      <dgm:t>
        <a:bodyPr/>
        <a:lstStyle/>
        <a:p>
          <a:endParaRPr lang="en-US" sz="1800"/>
        </a:p>
      </dgm:t>
    </dgm:pt>
    <dgm:pt modelId="{85596C4A-AB9E-4EC9-BDE0-E249A200E506}" type="pres">
      <dgm:prSet presAssocID="{31ADC8A2-31CC-45C5-B1CE-B707029541BE}" presName="root" presStyleCnt="0">
        <dgm:presLayoutVars>
          <dgm:dir/>
          <dgm:resizeHandles val="exact"/>
        </dgm:presLayoutVars>
      </dgm:prSet>
      <dgm:spPr/>
    </dgm:pt>
    <dgm:pt modelId="{73A8E698-CEB3-4DAA-87CA-E5841C9ABA18}" type="pres">
      <dgm:prSet presAssocID="{ED036420-AC11-47FC-884B-20CB724D7538}" presName="compNode" presStyleCnt="0"/>
      <dgm:spPr/>
    </dgm:pt>
    <dgm:pt modelId="{6F779AFB-6D99-43D2-988F-3A96B009E74D}" type="pres">
      <dgm:prSet presAssocID="{ED036420-AC11-47FC-884B-20CB724D7538}" presName="bgRect" presStyleLbl="bgShp" presStyleIdx="0" presStyleCnt="2"/>
      <dgm:spPr/>
    </dgm:pt>
    <dgm:pt modelId="{999C721A-2D5C-4906-A325-9AF76DF7AA8F}" type="pres">
      <dgm:prSet presAssocID="{ED036420-AC11-47FC-884B-20CB724D75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D7619B48-0FC6-4226-A4D6-E74C8359AC7F}" type="pres">
      <dgm:prSet presAssocID="{ED036420-AC11-47FC-884B-20CB724D7538}" presName="spaceRect" presStyleCnt="0"/>
      <dgm:spPr/>
    </dgm:pt>
    <dgm:pt modelId="{ED295053-D17A-489B-B647-EB614529E810}" type="pres">
      <dgm:prSet presAssocID="{ED036420-AC11-47FC-884B-20CB724D7538}" presName="parTx" presStyleLbl="revTx" presStyleIdx="0" presStyleCnt="2">
        <dgm:presLayoutVars>
          <dgm:chMax val="0"/>
          <dgm:chPref val="0"/>
        </dgm:presLayoutVars>
      </dgm:prSet>
      <dgm:spPr/>
    </dgm:pt>
    <dgm:pt modelId="{88CAE904-6422-411E-8F97-F8389F508E39}" type="pres">
      <dgm:prSet presAssocID="{4120935F-5B74-44F2-945C-33B4A4BFAD84}" presName="sibTrans" presStyleCnt="0"/>
      <dgm:spPr/>
    </dgm:pt>
    <dgm:pt modelId="{50F0DE7B-4640-4777-96EC-FE3EC3913BA6}" type="pres">
      <dgm:prSet presAssocID="{F4772BAF-1F58-489D-9D99-01BD71E8AF56}" presName="compNode" presStyleCnt="0"/>
      <dgm:spPr/>
    </dgm:pt>
    <dgm:pt modelId="{AB5DDA0E-7E3C-40D8-87BD-BE6DD6EF8FE1}" type="pres">
      <dgm:prSet presAssocID="{F4772BAF-1F58-489D-9D99-01BD71E8AF56}" presName="bgRect" presStyleLbl="bgShp" presStyleIdx="1" presStyleCnt="2"/>
      <dgm:spPr/>
    </dgm:pt>
    <dgm:pt modelId="{4FC9FC68-305B-4C10-9FF7-DDA71CD286B0}" type="pres">
      <dgm:prSet presAssocID="{F4772BAF-1F58-489D-9D99-01BD71E8AF5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aker with solid fill"/>
        </a:ext>
      </dgm:extLst>
    </dgm:pt>
    <dgm:pt modelId="{DFFC4C1C-65D4-42B0-8760-0D2A836BA886}" type="pres">
      <dgm:prSet presAssocID="{F4772BAF-1F58-489D-9D99-01BD71E8AF56}" presName="spaceRect" presStyleCnt="0"/>
      <dgm:spPr/>
    </dgm:pt>
    <dgm:pt modelId="{1D87D2C7-5CF1-419D-8F4B-F484AFC84489}" type="pres">
      <dgm:prSet presAssocID="{F4772BAF-1F58-489D-9D99-01BD71E8AF56}" presName="parTx" presStyleLbl="revTx" presStyleIdx="1" presStyleCnt="2">
        <dgm:presLayoutVars>
          <dgm:chMax val="0"/>
          <dgm:chPref val="0"/>
        </dgm:presLayoutVars>
      </dgm:prSet>
      <dgm:spPr/>
    </dgm:pt>
  </dgm:ptLst>
  <dgm:cxnLst>
    <dgm:cxn modelId="{BEA1631B-EA26-44D8-AD09-9376E0D4F2C0}" srcId="{31ADC8A2-31CC-45C5-B1CE-B707029541BE}" destId="{F4772BAF-1F58-489D-9D99-01BD71E8AF56}" srcOrd="1" destOrd="0" parTransId="{2CC6F004-49E0-4941-BA88-82682028F5AB}" sibTransId="{BAAF9C8F-40FF-43A5-8390-7061A41566A2}"/>
    <dgm:cxn modelId="{9B720281-1EDC-405B-9CAC-7BA82DAAC318}" type="presOf" srcId="{31ADC8A2-31CC-45C5-B1CE-B707029541BE}" destId="{85596C4A-AB9E-4EC9-BDE0-E249A200E506}" srcOrd="0" destOrd="0" presId="urn:microsoft.com/office/officeart/2018/2/layout/IconVerticalSolidList"/>
    <dgm:cxn modelId="{885CC4D4-F597-41DF-BB2E-9B63404254DF}" type="presOf" srcId="{ED036420-AC11-47FC-884B-20CB724D7538}" destId="{ED295053-D17A-489B-B647-EB614529E810}" srcOrd="0" destOrd="0" presId="urn:microsoft.com/office/officeart/2018/2/layout/IconVerticalSolidList"/>
    <dgm:cxn modelId="{6E9A1BE7-9AE4-4111-A048-219CEA157DB6}" type="presOf" srcId="{F4772BAF-1F58-489D-9D99-01BD71E8AF56}" destId="{1D87D2C7-5CF1-419D-8F4B-F484AFC84489}" srcOrd="0" destOrd="0" presId="urn:microsoft.com/office/officeart/2018/2/layout/IconVerticalSolidList"/>
    <dgm:cxn modelId="{72C1B7F7-B594-4F9E-9077-3536AD1B2F83}" srcId="{31ADC8A2-31CC-45C5-B1CE-B707029541BE}" destId="{ED036420-AC11-47FC-884B-20CB724D7538}" srcOrd="0" destOrd="0" parTransId="{E83741E5-C189-49E6-BF5D-304A63A62D95}" sibTransId="{4120935F-5B74-44F2-945C-33B4A4BFAD84}"/>
    <dgm:cxn modelId="{0C7E8077-7718-49C6-8FB4-A1E9EFE6D2FC}" type="presParOf" srcId="{85596C4A-AB9E-4EC9-BDE0-E249A200E506}" destId="{73A8E698-CEB3-4DAA-87CA-E5841C9ABA18}" srcOrd="0" destOrd="0" presId="urn:microsoft.com/office/officeart/2018/2/layout/IconVerticalSolidList"/>
    <dgm:cxn modelId="{70242EE8-880E-462F-A506-CA2077094DCB}" type="presParOf" srcId="{73A8E698-CEB3-4DAA-87CA-E5841C9ABA18}" destId="{6F779AFB-6D99-43D2-988F-3A96B009E74D}" srcOrd="0" destOrd="0" presId="urn:microsoft.com/office/officeart/2018/2/layout/IconVerticalSolidList"/>
    <dgm:cxn modelId="{243A23A4-2BFE-430C-8F92-F7508A127FCA}" type="presParOf" srcId="{73A8E698-CEB3-4DAA-87CA-E5841C9ABA18}" destId="{999C721A-2D5C-4906-A325-9AF76DF7AA8F}" srcOrd="1" destOrd="0" presId="urn:microsoft.com/office/officeart/2018/2/layout/IconVerticalSolidList"/>
    <dgm:cxn modelId="{E8EEAED5-23A6-4621-A54F-C95024687078}" type="presParOf" srcId="{73A8E698-CEB3-4DAA-87CA-E5841C9ABA18}" destId="{D7619B48-0FC6-4226-A4D6-E74C8359AC7F}" srcOrd="2" destOrd="0" presId="urn:microsoft.com/office/officeart/2018/2/layout/IconVerticalSolidList"/>
    <dgm:cxn modelId="{686D923C-CDAF-403A-87B3-695F80ED8443}" type="presParOf" srcId="{73A8E698-CEB3-4DAA-87CA-E5841C9ABA18}" destId="{ED295053-D17A-489B-B647-EB614529E810}" srcOrd="3" destOrd="0" presId="urn:microsoft.com/office/officeart/2018/2/layout/IconVerticalSolidList"/>
    <dgm:cxn modelId="{EDA8D532-5F4A-42F6-9531-A02AA0E27E97}" type="presParOf" srcId="{85596C4A-AB9E-4EC9-BDE0-E249A200E506}" destId="{88CAE904-6422-411E-8F97-F8389F508E39}" srcOrd="1" destOrd="0" presId="urn:microsoft.com/office/officeart/2018/2/layout/IconVerticalSolidList"/>
    <dgm:cxn modelId="{0B579911-D840-4DA0-97C6-A0F6CDD76EEC}" type="presParOf" srcId="{85596C4A-AB9E-4EC9-BDE0-E249A200E506}" destId="{50F0DE7B-4640-4777-96EC-FE3EC3913BA6}" srcOrd="2" destOrd="0" presId="urn:microsoft.com/office/officeart/2018/2/layout/IconVerticalSolidList"/>
    <dgm:cxn modelId="{ECC13C44-EDBF-4E59-B55E-190BFFF556FC}" type="presParOf" srcId="{50F0DE7B-4640-4777-96EC-FE3EC3913BA6}" destId="{AB5DDA0E-7E3C-40D8-87BD-BE6DD6EF8FE1}" srcOrd="0" destOrd="0" presId="urn:microsoft.com/office/officeart/2018/2/layout/IconVerticalSolidList"/>
    <dgm:cxn modelId="{CF642DEB-A31D-4A02-B11D-39C05838A43E}" type="presParOf" srcId="{50F0DE7B-4640-4777-96EC-FE3EC3913BA6}" destId="{4FC9FC68-305B-4C10-9FF7-DDA71CD286B0}" srcOrd="1" destOrd="0" presId="urn:microsoft.com/office/officeart/2018/2/layout/IconVerticalSolidList"/>
    <dgm:cxn modelId="{1788DE98-AC77-4BE0-9C4C-FFAF18E8508C}" type="presParOf" srcId="{50F0DE7B-4640-4777-96EC-FE3EC3913BA6}" destId="{DFFC4C1C-65D4-42B0-8760-0D2A836BA886}" srcOrd="2" destOrd="0" presId="urn:microsoft.com/office/officeart/2018/2/layout/IconVerticalSolidList"/>
    <dgm:cxn modelId="{8A165C11-631C-4624-AC1D-53A46D03AEDF}" type="presParOf" srcId="{50F0DE7B-4640-4777-96EC-FE3EC3913BA6}" destId="{1D87D2C7-5CF1-419D-8F4B-F484AFC844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86CD9C-C368-41C5-92C9-80D1593D89D5}" type="doc">
      <dgm:prSet loTypeId="urn:microsoft.com/office/officeart/2018/2/layout/IconCircleList" loCatId="icon" qsTypeId="urn:microsoft.com/office/officeart/2005/8/quickstyle/simple5" qsCatId="simple" csTypeId="urn:microsoft.com/office/officeart/2005/8/colors/accent1_2" csCatId="accent1" phldr="1"/>
      <dgm:spPr/>
      <dgm:t>
        <a:bodyPr/>
        <a:lstStyle/>
        <a:p>
          <a:endParaRPr lang="en-US"/>
        </a:p>
      </dgm:t>
    </dgm:pt>
    <dgm:pt modelId="{3D2DE2BE-AD60-498B-8C12-CB55CFD8726A}">
      <dgm:prSet/>
      <dgm:spPr/>
      <dgm:t>
        <a:bodyPr/>
        <a:lstStyle/>
        <a:p>
          <a:pPr>
            <a:lnSpc>
              <a:spcPct val="100000"/>
            </a:lnSpc>
          </a:pPr>
          <a:r>
            <a:rPr lang="en-US" dirty="0"/>
            <a:t>The model was developed based on a coupled system of differential equations, incorporating the Kamal equation for reaction kinetics and an energy equation for temperature, to analyze the behavior of AEMs in containers of varying sizes. </a:t>
          </a:r>
        </a:p>
      </dgm:t>
    </dgm:pt>
    <dgm:pt modelId="{6A616C7F-66B3-453B-AFFC-EE13D1146327}" type="parTrans" cxnId="{1C2B6DDA-11D3-4630-9541-5016A983AC94}">
      <dgm:prSet/>
      <dgm:spPr/>
      <dgm:t>
        <a:bodyPr/>
        <a:lstStyle/>
        <a:p>
          <a:endParaRPr lang="en-US"/>
        </a:p>
      </dgm:t>
    </dgm:pt>
    <dgm:pt modelId="{76A8F92F-54C2-4DC2-84B7-98F27737B31E}" type="sibTrans" cxnId="{1C2B6DDA-11D3-4630-9541-5016A983AC94}">
      <dgm:prSet/>
      <dgm:spPr/>
      <dgm:t>
        <a:bodyPr/>
        <a:lstStyle/>
        <a:p>
          <a:pPr>
            <a:lnSpc>
              <a:spcPct val="100000"/>
            </a:lnSpc>
          </a:pPr>
          <a:endParaRPr lang="en-US"/>
        </a:p>
      </dgm:t>
    </dgm:pt>
    <dgm:pt modelId="{BE52A6CC-FE57-4E37-85CF-3CB9DE12AA03}">
      <dgm:prSet/>
      <dgm:spPr/>
      <dgm:t>
        <a:bodyPr/>
        <a:lstStyle/>
        <a:p>
          <a:pPr>
            <a:lnSpc>
              <a:spcPct val="100000"/>
            </a:lnSpc>
          </a:pPr>
          <a:r>
            <a:rPr lang="en-US"/>
            <a:t>Reaction parameters were derived by fitting differential scanning calorimetry (DSC) data from the literature for two materials, AEM 1 and AEM 2. </a:t>
          </a:r>
        </a:p>
      </dgm:t>
    </dgm:pt>
    <dgm:pt modelId="{28A98684-E14F-4813-8DD3-B1057AC38D17}" type="parTrans" cxnId="{323D9324-7FA3-44F5-BDB8-918038141C44}">
      <dgm:prSet/>
      <dgm:spPr/>
      <dgm:t>
        <a:bodyPr/>
        <a:lstStyle/>
        <a:p>
          <a:endParaRPr lang="en-US"/>
        </a:p>
      </dgm:t>
    </dgm:pt>
    <dgm:pt modelId="{45D1EDBC-5DC5-440A-BA5A-0BA5558C0042}" type="sibTrans" cxnId="{323D9324-7FA3-44F5-BDB8-918038141C44}">
      <dgm:prSet/>
      <dgm:spPr/>
      <dgm:t>
        <a:bodyPr/>
        <a:lstStyle/>
        <a:p>
          <a:pPr>
            <a:lnSpc>
              <a:spcPct val="100000"/>
            </a:lnSpc>
          </a:pPr>
          <a:endParaRPr lang="en-US"/>
        </a:p>
      </dgm:t>
    </dgm:pt>
    <dgm:pt modelId="{18EE5118-7FCC-4B3E-AE28-05F2D0429BB4}">
      <dgm:prSet/>
      <dgm:spPr/>
      <dgm:t>
        <a:bodyPr/>
        <a:lstStyle/>
        <a:p>
          <a:pPr>
            <a:lnSpc>
              <a:spcPct val="100000"/>
            </a:lnSpc>
          </a:pPr>
          <a:r>
            <a:rPr lang="en-US" dirty="0"/>
            <a:t>Material properties for both compounds were sourced from the literature. </a:t>
          </a:r>
        </a:p>
      </dgm:t>
    </dgm:pt>
    <dgm:pt modelId="{14C248A0-D3D5-428F-812E-FD6E06E50F66}" type="parTrans" cxnId="{B8851E48-D271-476C-AA84-7DF7E790E139}">
      <dgm:prSet/>
      <dgm:spPr/>
      <dgm:t>
        <a:bodyPr/>
        <a:lstStyle/>
        <a:p>
          <a:endParaRPr lang="en-US"/>
        </a:p>
      </dgm:t>
    </dgm:pt>
    <dgm:pt modelId="{AA2B7D4D-1BEA-4EDB-A41B-14438D1B3ABF}" type="sibTrans" cxnId="{B8851E48-D271-476C-AA84-7DF7E790E139}">
      <dgm:prSet/>
      <dgm:spPr/>
      <dgm:t>
        <a:bodyPr/>
        <a:lstStyle/>
        <a:p>
          <a:pPr>
            <a:lnSpc>
              <a:spcPct val="100000"/>
            </a:lnSpc>
          </a:pPr>
          <a:endParaRPr lang="en-US"/>
        </a:p>
      </dgm:t>
    </dgm:pt>
    <dgm:pt modelId="{7B5CC557-71E3-4DCE-B046-F8E8881E9799}">
      <dgm:prSet/>
      <dgm:spPr/>
      <dgm:t>
        <a:bodyPr/>
        <a:lstStyle/>
        <a:p>
          <a:pPr>
            <a:lnSpc>
              <a:spcPct val="100000"/>
            </a:lnSpc>
          </a:pPr>
          <a:r>
            <a:rPr lang="en-US"/>
            <a:t>These material properties, along with reaction kinetics parameters, container dimensions, initial temperatures, and surrounding temperatures, were input into the model. </a:t>
          </a:r>
        </a:p>
      </dgm:t>
    </dgm:pt>
    <dgm:pt modelId="{48808D39-9A91-48C4-910B-124CA9B4ECF9}" type="parTrans" cxnId="{6389C339-80D9-41D1-B41F-DADF86AB2165}">
      <dgm:prSet/>
      <dgm:spPr/>
      <dgm:t>
        <a:bodyPr/>
        <a:lstStyle/>
        <a:p>
          <a:endParaRPr lang="en-US"/>
        </a:p>
      </dgm:t>
    </dgm:pt>
    <dgm:pt modelId="{4C81FA87-2775-43C8-AAAC-650E7566F925}" type="sibTrans" cxnId="{6389C339-80D9-41D1-B41F-DADF86AB2165}">
      <dgm:prSet/>
      <dgm:spPr/>
      <dgm:t>
        <a:bodyPr/>
        <a:lstStyle/>
        <a:p>
          <a:endParaRPr lang="en-US"/>
        </a:p>
      </dgm:t>
    </dgm:pt>
    <dgm:pt modelId="{38BEF40F-DF10-4165-9226-AB424A31AEBB}" type="pres">
      <dgm:prSet presAssocID="{7286CD9C-C368-41C5-92C9-80D1593D89D5}" presName="root" presStyleCnt="0">
        <dgm:presLayoutVars>
          <dgm:dir/>
          <dgm:resizeHandles val="exact"/>
        </dgm:presLayoutVars>
      </dgm:prSet>
      <dgm:spPr/>
    </dgm:pt>
    <dgm:pt modelId="{3C5178CF-D446-4442-9123-E0F187AC6B77}" type="pres">
      <dgm:prSet presAssocID="{7286CD9C-C368-41C5-92C9-80D1593D89D5}" presName="container" presStyleCnt="0">
        <dgm:presLayoutVars>
          <dgm:dir/>
          <dgm:resizeHandles val="exact"/>
        </dgm:presLayoutVars>
      </dgm:prSet>
      <dgm:spPr/>
    </dgm:pt>
    <dgm:pt modelId="{5DD3E227-0FE9-4BF2-A230-EFA7F596547B}" type="pres">
      <dgm:prSet presAssocID="{3D2DE2BE-AD60-498B-8C12-CB55CFD8726A}" presName="compNode" presStyleCnt="0"/>
      <dgm:spPr/>
    </dgm:pt>
    <dgm:pt modelId="{22F3CECB-E03E-440E-93CE-26E3BD4B0DAF}" type="pres">
      <dgm:prSet presAssocID="{3D2DE2BE-AD60-498B-8C12-CB55CFD8726A}" presName="iconBgRect" presStyleLbl="bgShp" presStyleIdx="0" presStyleCnt="4"/>
      <dgm:spPr/>
    </dgm:pt>
    <dgm:pt modelId="{7ABC9D98-150C-4815-A72E-C2103FFF124F}" type="pres">
      <dgm:prSet presAssocID="{3D2DE2BE-AD60-498B-8C12-CB55CFD872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BF95199F-DA50-42FF-95B7-224B17BB6A3C}" type="pres">
      <dgm:prSet presAssocID="{3D2DE2BE-AD60-498B-8C12-CB55CFD8726A}" presName="spaceRect" presStyleCnt="0"/>
      <dgm:spPr/>
    </dgm:pt>
    <dgm:pt modelId="{1399FA97-2DD0-40CF-A4F4-6ED94BF4BBDD}" type="pres">
      <dgm:prSet presAssocID="{3D2DE2BE-AD60-498B-8C12-CB55CFD8726A}" presName="textRect" presStyleLbl="revTx" presStyleIdx="0" presStyleCnt="4">
        <dgm:presLayoutVars>
          <dgm:chMax val="1"/>
          <dgm:chPref val="1"/>
        </dgm:presLayoutVars>
      </dgm:prSet>
      <dgm:spPr/>
    </dgm:pt>
    <dgm:pt modelId="{D9C29325-BAFF-4E77-BD75-EBC4766FC3B0}" type="pres">
      <dgm:prSet presAssocID="{76A8F92F-54C2-4DC2-84B7-98F27737B31E}" presName="sibTrans" presStyleLbl="sibTrans2D1" presStyleIdx="0" presStyleCnt="0"/>
      <dgm:spPr/>
    </dgm:pt>
    <dgm:pt modelId="{F775B982-A539-433F-A7E6-DCA002C70900}" type="pres">
      <dgm:prSet presAssocID="{BE52A6CC-FE57-4E37-85CF-3CB9DE12AA03}" presName="compNode" presStyleCnt="0"/>
      <dgm:spPr/>
    </dgm:pt>
    <dgm:pt modelId="{7509FEFA-A7AF-4044-A052-50750936DB63}" type="pres">
      <dgm:prSet presAssocID="{BE52A6CC-FE57-4E37-85CF-3CB9DE12AA03}" presName="iconBgRect" presStyleLbl="bgShp" presStyleIdx="1" presStyleCnt="4"/>
      <dgm:spPr/>
    </dgm:pt>
    <dgm:pt modelId="{200F1BBE-A930-4F24-B1E7-399276DF3E25}" type="pres">
      <dgm:prSet presAssocID="{BE52A6CC-FE57-4E37-85CF-3CB9DE12AA03}"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inear Graph with solid fill"/>
        </a:ext>
      </dgm:extLst>
    </dgm:pt>
    <dgm:pt modelId="{F344AA48-E831-4651-B9A2-2EF8DEF37858}" type="pres">
      <dgm:prSet presAssocID="{BE52A6CC-FE57-4E37-85CF-3CB9DE12AA03}" presName="spaceRect" presStyleCnt="0"/>
      <dgm:spPr/>
    </dgm:pt>
    <dgm:pt modelId="{B26762A5-98AE-4DE4-8EB1-D7450D94EF44}" type="pres">
      <dgm:prSet presAssocID="{BE52A6CC-FE57-4E37-85CF-3CB9DE12AA03}" presName="textRect" presStyleLbl="revTx" presStyleIdx="1" presStyleCnt="4">
        <dgm:presLayoutVars>
          <dgm:chMax val="1"/>
          <dgm:chPref val="1"/>
        </dgm:presLayoutVars>
      </dgm:prSet>
      <dgm:spPr/>
    </dgm:pt>
    <dgm:pt modelId="{DD5287AA-3765-4450-BBD6-4BADEBA5988E}" type="pres">
      <dgm:prSet presAssocID="{45D1EDBC-5DC5-440A-BA5A-0BA5558C0042}" presName="sibTrans" presStyleLbl="sibTrans2D1" presStyleIdx="0" presStyleCnt="0"/>
      <dgm:spPr/>
    </dgm:pt>
    <dgm:pt modelId="{6FBCAFC3-E72C-463C-9777-2CF254AD0131}" type="pres">
      <dgm:prSet presAssocID="{18EE5118-7FCC-4B3E-AE28-05F2D0429BB4}" presName="compNode" presStyleCnt="0"/>
      <dgm:spPr/>
    </dgm:pt>
    <dgm:pt modelId="{3E71ED4A-A127-4BAE-9CE4-3410098B99D9}" type="pres">
      <dgm:prSet presAssocID="{18EE5118-7FCC-4B3E-AE28-05F2D0429BB4}" presName="iconBgRect" presStyleLbl="bgShp" presStyleIdx="2" presStyleCnt="4"/>
      <dgm:spPr/>
    </dgm:pt>
    <dgm:pt modelId="{16EFE34B-D17F-41D8-9C78-DBD9110E5902}" type="pres">
      <dgm:prSet presAssocID="{18EE5118-7FCC-4B3E-AE28-05F2D0429BB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36AA5F77-9460-41A1-AB05-3329C365954D}" type="pres">
      <dgm:prSet presAssocID="{18EE5118-7FCC-4B3E-AE28-05F2D0429BB4}" presName="spaceRect" presStyleCnt="0"/>
      <dgm:spPr/>
    </dgm:pt>
    <dgm:pt modelId="{C8587A22-4AAB-40DE-B93E-17A70ED13917}" type="pres">
      <dgm:prSet presAssocID="{18EE5118-7FCC-4B3E-AE28-05F2D0429BB4}" presName="textRect" presStyleLbl="revTx" presStyleIdx="2" presStyleCnt="4">
        <dgm:presLayoutVars>
          <dgm:chMax val="1"/>
          <dgm:chPref val="1"/>
        </dgm:presLayoutVars>
      </dgm:prSet>
      <dgm:spPr/>
    </dgm:pt>
    <dgm:pt modelId="{DDA5407C-562A-4D60-9492-2B04643F30C3}" type="pres">
      <dgm:prSet presAssocID="{AA2B7D4D-1BEA-4EDB-A41B-14438D1B3ABF}" presName="sibTrans" presStyleLbl="sibTrans2D1" presStyleIdx="0" presStyleCnt="0"/>
      <dgm:spPr/>
    </dgm:pt>
    <dgm:pt modelId="{7E6C8291-0525-4235-83FE-12A291907B88}" type="pres">
      <dgm:prSet presAssocID="{7B5CC557-71E3-4DCE-B046-F8E8881E9799}" presName="compNode" presStyleCnt="0"/>
      <dgm:spPr/>
    </dgm:pt>
    <dgm:pt modelId="{6AE3B4DD-1C3F-426A-8195-39D146A541B0}" type="pres">
      <dgm:prSet presAssocID="{7B5CC557-71E3-4DCE-B046-F8E8881E9799}" presName="iconBgRect" presStyleLbl="bgShp" presStyleIdx="3" presStyleCnt="4"/>
      <dgm:spPr/>
    </dgm:pt>
    <dgm:pt modelId="{1C95F910-AF35-4A7F-ADA0-61EF985590AC}" type="pres">
      <dgm:prSet presAssocID="{7B5CC557-71E3-4DCE-B046-F8E8881E9799}"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emote learning math with solid fill"/>
        </a:ext>
      </dgm:extLst>
    </dgm:pt>
    <dgm:pt modelId="{D9E1C8B5-3F3B-4864-9E0E-3B073CF199E1}" type="pres">
      <dgm:prSet presAssocID="{7B5CC557-71E3-4DCE-B046-F8E8881E9799}" presName="spaceRect" presStyleCnt="0"/>
      <dgm:spPr/>
    </dgm:pt>
    <dgm:pt modelId="{5969571F-D36B-4033-A93E-55E438B7D0A7}" type="pres">
      <dgm:prSet presAssocID="{7B5CC557-71E3-4DCE-B046-F8E8881E9799}" presName="textRect" presStyleLbl="revTx" presStyleIdx="3" presStyleCnt="4">
        <dgm:presLayoutVars>
          <dgm:chMax val="1"/>
          <dgm:chPref val="1"/>
        </dgm:presLayoutVars>
      </dgm:prSet>
      <dgm:spPr/>
    </dgm:pt>
  </dgm:ptLst>
  <dgm:cxnLst>
    <dgm:cxn modelId="{BA369C00-3636-40FB-8F9E-1E774B2F3FFB}" type="presOf" srcId="{76A8F92F-54C2-4DC2-84B7-98F27737B31E}" destId="{D9C29325-BAFF-4E77-BD75-EBC4766FC3B0}" srcOrd="0" destOrd="0" presId="urn:microsoft.com/office/officeart/2018/2/layout/IconCircleList"/>
    <dgm:cxn modelId="{72A07410-FA72-4112-A814-85A2B171ACB6}" type="presOf" srcId="{45D1EDBC-5DC5-440A-BA5A-0BA5558C0042}" destId="{DD5287AA-3765-4450-BBD6-4BADEBA5988E}" srcOrd="0" destOrd="0" presId="urn:microsoft.com/office/officeart/2018/2/layout/IconCircleList"/>
    <dgm:cxn modelId="{323D9324-7FA3-44F5-BDB8-918038141C44}" srcId="{7286CD9C-C368-41C5-92C9-80D1593D89D5}" destId="{BE52A6CC-FE57-4E37-85CF-3CB9DE12AA03}" srcOrd="1" destOrd="0" parTransId="{28A98684-E14F-4813-8DD3-B1057AC38D17}" sibTransId="{45D1EDBC-5DC5-440A-BA5A-0BA5558C0042}"/>
    <dgm:cxn modelId="{6389C339-80D9-41D1-B41F-DADF86AB2165}" srcId="{7286CD9C-C368-41C5-92C9-80D1593D89D5}" destId="{7B5CC557-71E3-4DCE-B046-F8E8881E9799}" srcOrd="3" destOrd="0" parTransId="{48808D39-9A91-48C4-910B-124CA9B4ECF9}" sibTransId="{4C81FA87-2775-43C8-AAAC-650E7566F925}"/>
    <dgm:cxn modelId="{C13A323D-FAD1-4D51-9305-4030FCC2C9F2}" type="presOf" srcId="{7B5CC557-71E3-4DCE-B046-F8E8881E9799}" destId="{5969571F-D36B-4033-A93E-55E438B7D0A7}" srcOrd="0" destOrd="0" presId="urn:microsoft.com/office/officeart/2018/2/layout/IconCircleList"/>
    <dgm:cxn modelId="{B75D6E45-3437-4E71-B948-729621E557FC}" type="presOf" srcId="{7286CD9C-C368-41C5-92C9-80D1593D89D5}" destId="{38BEF40F-DF10-4165-9226-AB424A31AEBB}" srcOrd="0" destOrd="0" presId="urn:microsoft.com/office/officeart/2018/2/layout/IconCircleList"/>
    <dgm:cxn modelId="{B8851E48-D271-476C-AA84-7DF7E790E139}" srcId="{7286CD9C-C368-41C5-92C9-80D1593D89D5}" destId="{18EE5118-7FCC-4B3E-AE28-05F2D0429BB4}" srcOrd="2" destOrd="0" parTransId="{14C248A0-D3D5-428F-812E-FD6E06E50F66}" sibTransId="{AA2B7D4D-1BEA-4EDB-A41B-14438D1B3ABF}"/>
    <dgm:cxn modelId="{15153748-92B2-4564-BC3C-950DE27C9FEF}" type="presOf" srcId="{18EE5118-7FCC-4B3E-AE28-05F2D0429BB4}" destId="{C8587A22-4AAB-40DE-B93E-17A70ED13917}" srcOrd="0" destOrd="0" presId="urn:microsoft.com/office/officeart/2018/2/layout/IconCircleList"/>
    <dgm:cxn modelId="{5D6B008F-520C-4FDE-B5E4-CBAAE95A623A}" type="presOf" srcId="{3D2DE2BE-AD60-498B-8C12-CB55CFD8726A}" destId="{1399FA97-2DD0-40CF-A4F4-6ED94BF4BBDD}" srcOrd="0" destOrd="0" presId="urn:microsoft.com/office/officeart/2018/2/layout/IconCircleList"/>
    <dgm:cxn modelId="{2C76B3AA-681D-468B-914A-5F87BA4AF87F}" type="presOf" srcId="{BE52A6CC-FE57-4E37-85CF-3CB9DE12AA03}" destId="{B26762A5-98AE-4DE4-8EB1-D7450D94EF44}" srcOrd="0" destOrd="0" presId="urn:microsoft.com/office/officeart/2018/2/layout/IconCircleList"/>
    <dgm:cxn modelId="{90ED33C1-A360-43BB-8B32-F4615E227B93}" type="presOf" srcId="{AA2B7D4D-1BEA-4EDB-A41B-14438D1B3ABF}" destId="{DDA5407C-562A-4D60-9492-2B04643F30C3}" srcOrd="0" destOrd="0" presId="urn:microsoft.com/office/officeart/2018/2/layout/IconCircleList"/>
    <dgm:cxn modelId="{1C2B6DDA-11D3-4630-9541-5016A983AC94}" srcId="{7286CD9C-C368-41C5-92C9-80D1593D89D5}" destId="{3D2DE2BE-AD60-498B-8C12-CB55CFD8726A}" srcOrd="0" destOrd="0" parTransId="{6A616C7F-66B3-453B-AFFC-EE13D1146327}" sibTransId="{76A8F92F-54C2-4DC2-84B7-98F27737B31E}"/>
    <dgm:cxn modelId="{1E90262B-B3C1-453F-BFCD-6EFE80EF5670}" type="presParOf" srcId="{38BEF40F-DF10-4165-9226-AB424A31AEBB}" destId="{3C5178CF-D446-4442-9123-E0F187AC6B77}" srcOrd="0" destOrd="0" presId="urn:microsoft.com/office/officeart/2018/2/layout/IconCircleList"/>
    <dgm:cxn modelId="{2B5E76C2-5641-4058-B6E5-D0882E1EF9F1}" type="presParOf" srcId="{3C5178CF-D446-4442-9123-E0F187AC6B77}" destId="{5DD3E227-0FE9-4BF2-A230-EFA7F596547B}" srcOrd="0" destOrd="0" presId="urn:microsoft.com/office/officeart/2018/2/layout/IconCircleList"/>
    <dgm:cxn modelId="{871D82A7-31E0-4F89-9534-115540B255E7}" type="presParOf" srcId="{5DD3E227-0FE9-4BF2-A230-EFA7F596547B}" destId="{22F3CECB-E03E-440E-93CE-26E3BD4B0DAF}" srcOrd="0" destOrd="0" presId="urn:microsoft.com/office/officeart/2018/2/layout/IconCircleList"/>
    <dgm:cxn modelId="{831A01A7-D058-4DDC-A673-666B03EF5F9D}" type="presParOf" srcId="{5DD3E227-0FE9-4BF2-A230-EFA7F596547B}" destId="{7ABC9D98-150C-4815-A72E-C2103FFF124F}" srcOrd="1" destOrd="0" presId="urn:microsoft.com/office/officeart/2018/2/layout/IconCircleList"/>
    <dgm:cxn modelId="{CC3C6A38-3253-4AD7-819E-F9F4BA45158B}" type="presParOf" srcId="{5DD3E227-0FE9-4BF2-A230-EFA7F596547B}" destId="{BF95199F-DA50-42FF-95B7-224B17BB6A3C}" srcOrd="2" destOrd="0" presId="urn:microsoft.com/office/officeart/2018/2/layout/IconCircleList"/>
    <dgm:cxn modelId="{212E4A2E-D5E0-4E77-A8BB-08C48CC7E704}" type="presParOf" srcId="{5DD3E227-0FE9-4BF2-A230-EFA7F596547B}" destId="{1399FA97-2DD0-40CF-A4F4-6ED94BF4BBDD}" srcOrd="3" destOrd="0" presId="urn:microsoft.com/office/officeart/2018/2/layout/IconCircleList"/>
    <dgm:cxn modelId="{EBEA95AB-36DE-410D-A8CA-F64B68F011B2}" type="presParOf" srcId="{3C5178CF-D446-4442-9123-E0F187AC6B77}" destId="{D9C29325-BAFF-4E77-BD75-EBC4766FC3B0}" srcOrd="1" destOrd="0" presId="urn:microsoft.com/office/officeart/2018/2/layout/IconCircleList"/>
    <dgm:cxn modelId="{9A728E46-6BCC-4A9E-8CB0-E36CBCA5A142}" type="presParOf" srcId="{3C5178CF-D446-4442-9123-E0F187AC6B77}" destId="{F775B982-A539-433F-A7E6-DCA002C70900}" srcOrd="2" destOrd="0" presId="urn:microsoft.com/office/officeart/2018/2/layout/IconCircleList"/>
    <dgm:cxn modelId="{83ABCA6B-E39A-4824-B1F5-08F34EB4B36A}" type="presParOf" srcId="{F775B982-A539-433F-A7E6-DCA002C70900}" destId="{7509FEFA-A7AF-4044-A052-50750936DB63}" srcOrd="0" destOrd="0" presId="urn:microsoft.com/office/officeart/2018/2/layout/IconCircleList"/>
    <dgm:cxn modelId="{8E3DFD95-EC6B-48C9-8C3A-145312F8B1D5}" type="presParOf" srcId="{F775B982-A539-433F-A7E6-DCA002C70900}" destId="{200F1BBE-A930-4F24-B1E7-399276DF3E25}" srcOrd="1" destOrd="0" presId="urn:microsoft.com/office/officeart/2018/2/layout/IconCircleList"/>
    <dgm:cxn modelId="{1C73E0EE-7AE4-4B7E-9C46-546DEF6AEA24}" type="presParOf" srcId="{F775B982-A539-433F-A7E6-DCA002C70900}" destId="{F344AA48-E831-4651-B9A2-2EF8DEF37858}" srcOrd="2" destOrd="0" presId="urn:microsoft.com/office/officeart/2018/2/layout/IconCircleList"/>
    <dgm:cxn modelId="{49BB342B-AB5A-4875-905C-A78AA7AF0055}" type="presParOf" srcId="{F775B982-A539-433F-A7E6-DCA002C70900}" destId="{B26762A5-98AE-4DE4-8EB1-D7450D94EF44}" srcOrd="3" destOrd="0" presId="urn:microsoft.com/office/officeart/2018/2/layout/IconCircleList"/>
    <dgm:cxn modelId="{97D0BE49-7D12-48CD-9470-41191575A3F6}" type="presParOf" srcId="{3C5178CF-D446-4442-9123-E0F187AC6B77}" destId="{DD5287AA-3765-4450-BBD6-4BADEBA5988E}" srcOrd="3" destOrd="0" presId="urn:microsoft.com/office/officeart/2018/2/layout/IconCircleList"/>
    <dgm:cxn modelId="{8AA85883-39E9-49D4-834D-EDAF3328C582}" type="presParOf" srcId="{3C5178CF-D446-4442-9123-E0F187AC6B77}" destId="{6FBCAFC3-E72C-463C-9777-2CF254AD0131}" srcOrd="4" destOrd="0" presId="urn:microsoft.com/office/officeart/2018/2/layout/IconCircleList"/>
    <dgm:cxn modelId="{48C5F65A-440A-4DB0-B6C7-DA9F0F982AEE}" type="presParOf" srcId="{6FBCAFC3-E72C-463C-9777-2CF254AD0131}" destId="{3E71ED4A-A127-4BAE-9CE4-3410098B99D9}" srcOrd="0" destOrd="0" presId="urn:microsoft.com/office/officeart/2018/2/layout/IconCircleList"/>
    <dgm:cxn modelId="{C40225FE-C0B3-492B-982A-E40B9806C470}" type="presParOf" srcId="{6FBCAFC3-E72C-463C-9777-2CF254AD0131}" destId="{16EFE34B-D17F-41D8-9C78-DBD9110E5902}" srcOrd="1" destOrd="0" presId="urn:microsoft.com/office/officeart/2018/2/layout/IconCircleList"/>
    <dgm:cxn modelId="{1B800C74-4215-452E-A8D3-B90A34C950D7}" type="presParOf" srcId="{6FBCAFC3-E72C-463C-9777-2CF254AD0131}" destId="{36AA5F77-9460-41A1-AB05-3329C365954D}" srcOrd="2" destOrd="0" presId="urn:microsoft.com/office/officeart/2018/2/layout/IconCircleList"/>
    <dgm:cxn modelId="{3F1868DA-FC1A-47C6-B48B-44CEE0123179}" type="presParOf" srcId="{6FBCAFC3-E72C-463C-9777-2CF254AD0131}" destId="{C8587A22-4AAB-40DE-B93E-17A70ED13917}" srcOrd="3" destOrd="0" presId="urn:microsoft.com/office/officeart/2018/2/layout/IconCircleList"/>
    <dgm:cxn modelId="{4BA85206-CAB0-4F14-84D2-758D8963E0B2}" type="presParOf" srcId="{3C5178CF-D446-4442-9123-E0F187AC6B77}" destId="{DDA5407C-562A-4D60-9492-2B04643F30C3}" srcOrd="5" destOrd="0" presId="urn:microsoft.com/office/officeart/2018/2/layout/IconCircleList"/>
    <dgm:cxn modelId="{2766F91A-B083-4185-A516-FDEE736C284A}" type="presParOf" srcId="{3C5178CF-D446-4442-9123-E0F187AC6B77}" destId="{7E6C8291-0525-4235-83FE-12A291907B88}" srcOrd="6" destOrd="0" presId="urn:microsoft.com/office/officeart/2018/2/layout/IconCircleList"/>
    <dgm:cxn modelId="{0FCBBE8F-94DD-406F-931F-F5D81D5D66B1}" type="presParOf" srcId="{7E6C8291-0525-4235-83FE-12A291907B88}" destId="{6AE3B4DD-1C3F-426A-8195-39D146A541B0}" srcOrd="0" destOrd="0" presId="urn:microsoft.com/office/officeart/2018/2/layout/IconCircleList"/>
    <dgm:cxn modelId="{E17C9CDD-4F44-467D-A786-0C3C2E953F34}" type="presParOf" srcId="{7E6C8291-0525-4235-83FE-12A291907B88}" destId="{1C95F910-AF35-4A7F-ADA0-61EF985590AC}" srcOrd="1" destOrd="0" presId="urn:microsoft.com/office/officeart/2018/2/layout/IconCircleList"/>
    <dgm:cxn modelId="{F1152FE1-FFE5-4733-9506-B045EC1F0028}" type="presParOf" srcId="{7E6C8291-0525-4235-83FE-12A291907B88}" destId="{D9E1C8B5-3F3B-4864-9E0E-3B073CF199E1}" srcOrd="2" destOrd="0" presId="urn:microsoft.com/office/officeart/2018/2/layout/IconCircleList"/>
    <dgm:cxn modelId="{5F322B27-C350-492C-9560-6D272063CD37}" type="presParOf" srcId="{7E6C8291-0525-4235-83FE-12A291907B88}" destId="{5969571F-D36B-4033-A93E-55E438B7D0A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AE73C5-F3E2-47D3-A2E5-C8EE6169D0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D1B8C7B-9776-4D7A-9AC3-83306B7666E9}">
      <dgm:prSet custT="1"/>
      <dgm:spPr/>
      <dgm:t>
        <a:bodyPr/>
        <a:lstStyle/>
        <a:p>
          <a:r>
            <a:rPr lang="en-US" sz="2000" dirty="0"/>
            <a:t>Faster-kinetics AEMs → weak sensitivity of SADT to container size, lower SADT</a:t>
          </a:r>
        </a:p>
      </dgm:t>
    </dgm:pt>
    <dgm:pt modelId="{5B3A32B4-8C50-4AED-AA02-A33B3DAAC429}" type="parTrans" cxnId="{2DE2ABF2-87C7-4548-B331-E50800BC2ED0}">
      <dgm:prSet/>
      <dgm:spPr/>
      <dgm:t>
        <a:bodyPr/>
        <a:lstStyle/>
        <a:p>
          <a:endParaRPr lang="en-US" sz="2000"/>
        </a:p>
      </dgm:t>
    </dgm:pt>
    <dgm:pt modelId="{D63F0E6D-342E-4207-A5C6-E3909CEBC845}" type="sibTrans" cxnId="{2DE2ABF2-87C7-4548-B331-E50800BC2ED0}">
      <dgm:prSet/>
      <dgm:spPr/>
      <dgm:t>
        <a:bodyPr/>
        <a:lstStyle/>
        <a:p>
          <a:endParaRPr lang="en-US" sz="2000"/>
        </a:p>
      </dgm:t>
    </dgm:pt>
    <dgm:pt modelId="{59AACFF3-FB50-4678-B82E-20A3F2B91965}">
      <dgm:prSet custT="1"/>
      <dgm:spPr/>
      <dgm:t>
        <a:bodyPr/>
        <a:lstStyle/>
        <a:p>
          <a:r>
            <a:rPr lang="en-US" sz="2000" dirty="0"/>
            <a:t>Larger containers → lower SADT, slower progression to hazard</a:t>
          </a:r>
        </a:p>
      </dgm:t>
    </dgm:pt>
    <dgm:pt modelId="{0B969C02-D2BA-442C-ADB0-40D8F739CD50}" type="parTrans" cxnId="{3AFBA69D-23F5-447D-8EBA-BE9EED42C3ED}">
      <dgm:prSet/>
      <dgm:spPr/>
      <dgm:t>
        <a:bodyPr/>
        <a:lstStyle/>
        <a:p>
          <a:endParaRPr lang="en-US" sz="2000"/>
        </a:p>
      </dgm:t>
    </dgm:pt>
    <dgm:pt modelId="{7D69E40A-B1E5-4900-8B66-22EBA4CAD233}" type="sibTrans" cxnId="{3AFBA69D-23F5-447D-8EBA-BE9EED42C3ED}">
      <dgm:prSet/>
      <dgm:spPr/>
      <dgm:t>
        <a:bodyPr/>
        <a:lstStyle/>
        <a:p>
          <a:endParaRPr lang="en-US" sz="2000"/>
        </a:p>
      </dgm:t>
    </dgm:pt>
    <dgm:pt modelId="{0647D48A-08D4-4797-809E-1A1F62F01078}">
      <dgm:prSet custT="1"/>
      <dgm:spPr/>
      <dgm:t>
        <a:bodyPr/>
        <a:lstStyle/>
        <a:p>
          <a:r>
            <a:rPr lang="en-US" sz="2000" dirty="0"/>
            <a:t>Smaller containers → higher SADT, faster progression to hazard</a:t>
          </a:r>
        </a:p>
      </dgm:t>
    </dgm:pt>
    <dgm:pt modelId="{1479111D-4E4D-457A-A6F9-B61F23F0AC57}" type="parTrans" cxnId="{BF8A1695-1DD8-4661-A22A-D75B68AB77BE}">
      <dgm:prSet/>
      <dgm:spPr/>
      <dgm:t>
        <a:bodyPr/>
        <a:lstStyle/>
        <a:p>
          <a:endParaRPr lang="en-US" sz="2000"/>
        </a:p>
      </dgm:t>
    </dgm:pt>
    <dgm:pt modelId="{3479A82F-7F60-4CF0-A383-DEDD5034C496}" type="sibTrans" cxnId="{BF8A1695-1DD8-4661-A22A-D75B68AB77BE}">
      <dgm:prSet/>
      <dgm:spPr/>
      <dgm:t>
        <a:bodyPr/>
        <a:lstStyle/>
        <a:p>
          <a:endParaRPr lang="en-US" sz="2000"/>
        </a:p>
      </dgm:t>
    </dgm:pt>
    <dgm:pt modelId="{F1A8A902-1C2A-4EA5-A25E-86DFB838585F}">
      <dgm:prSet custT="1"/>
      <dgm:spPr/>
      <dgm:t>
        <a:bodyPr/>
        <a:lstStyle/>
        <a:p>
          <a:r>
            <a:rPr lang="en-US" sz="2000" dirty="0"/>
            <a:t>Container size ↑ → SADT ↓  (consequence of surface area to volume ratio)</a:t>
          </a:r>
        </a:p>
      </dgm:t>
    </dgm:pt>
    <dgm:pt modelId="{6A9CCDBC-02AD-4725-A0BE-DE1DA867BBE6}" type="parTrans" cxnId="{E367DD2F-788A-4B57-AEC1-2842A0D972D0}">
      <dgm:prSet/>
      <dgm:spPr/>
      <dgm:t>
        <a:bodyPr/>
        <a:lstStyle/>
        <a:p>
          <a:endParaRPr lang="en-US" sz="2000"/>
        </a:p>
      </dgm:t>
    </dgm:pt>
    <dgm:pt modelId="{6B724C37-CFA4-4F47-A39B-A86D3BD7B453}" type="sibTrans" cxnId="{E367DD2F-788A-4B57-AEC1-2842A0D972D0}">
      <dgm:prSet/>
      <dgm:spPr/>
      <dgm:t>
        <a:bodyPr/>
        <a:lstStyle/>
        <a:p>
          <a:endParaRPr lang="en-US" sz="2000"/>
        </a:p>
      </dgm:t>
    </dgm:pt>
    <dgm:pt modelId="{769ECAF6-C519-40BC-922D-FFF5C5E0192A}" type="pres">
      <dgm:prSet presAssocID="{3CAE73C5-F3E2-47D3-A2E5-C8EE6169D04E}" presName="linear" presStyleCnt="0">
        <dgm:presLayoutVars>
          <dgm:animLvl val="lvl"/>
          <dgm:resizeHandles val="exact"/>
        </dgm:presLayoutVars>
      </dgm:prSet>
      <dgm:spPr/>
    </dgm:pt>
    <dgm:pt modelId="{F9BF513C-8E7E-48C3-98FC-BC064B801C68}" type="pres">
      <dgm:prSet presAssocID="{F1A8A902-1C2A-4EA5-A25E-86DFB838585F}" presName="parentText" presStyleLbl="node1" presStyleIdx="0" presStyleCnt="4">
        <dgm:presLayoutVars>
          <dgm:chMax val="0"/>
          <dgm:bulletEnabled val="1"/>
        </dgm:presLayoutVars>
      </dgm:prSet>
      <dgm:spPr/>
    </dgm:pt>
    <dgm:pt modelId="{00E32A48-FF7B-40AD-8C02-F7F2E7832CF5}" type="pres">
      <dgm:prSet presAssocID="{6B724C37-CFA4-4F47-A39B-A86D3BD7B453}" presName="spacer" presStyleCnt="0"/>
      <dgm:spPr/>
    </dgm:pt>
    <dgm:pt modelId="{7695E013-EE36-41E4-B4FA-94D0EB11AE68}" type="pres">
      <dgm:prSet presAssocID="{5D1B8C7B-9776-4D7A-9AC3-83306B7666E9}" presName="parentText" presStyleLbl="node1" presStyleIdx="1" presStyleCnt="4">
        <dgm:presLayoutVars>
          <dgm:chMax val="0"/>
          <dgm:bulletEnabled val="1"/>
        </dgm:presLayoutVars>
      </dgm:prSet>
      <dgm:spPr/>
    </dgm:pt>
    <dgm:pt modelId="{98DDDD95-F277-43A1-AE34-DF0A05FAF313}" type="pres">
      <dgm:prSet presAssocID="{D63F0E6D-342E-4207-A5C6-E3909CEBC845}" presName="spacer" presStyleCnt="0"/>
      <dgm:spPr/>
    </dgm:pt>
    <dgm:pt modelId="{3152F155-0FE6-41A4-B45F-E9B340A4C822}" type="pres">
      <dgm:prSet presAssocID="{59AACFF3-FB50-4678-B82E-20A3F2B91965}" presName="parentText" presStyleLbl="node1" presStyleIdx="2" presStyleCnt="4">
        <dgm:presLayoutVars>
          <dgm:chMax val="0"/>
          <dgm:bulletEnabled val="1"/>
        </dgm:presLayoutVars>
      </dgm:prSet>
      <dgm:spPr/>
    </dgm:pt>
    <dgm:pt modelId="{7E88E040-4F3B-467A-8BA4-A4B0993E0000}" type="pres">
      <dgm:prSet presAssocID="{7D69E40A-B1E5-4900-8B66-22EBA4CAD233}" presName="spacer" presStyleCnt="0"/>
      <dgm:spPr/>
    </dgm:pt>
    <dgm:pt modelId="{2A43E1BE-702D-4524-9F7D-C76572E34995}" type="pres">
      <dgm:prSet presAssocID="{0647D48A-08D4-4797-809E-1A1F62F01078}" presName="parentText" presStyleLbl="node1" presStyleIdx="3" presStyleCnt="4">
        <dgm:presLayoutVars>
          <dgm:chMax val="0"/>
          <dgm:bulletEnabled val="1"/>
        </dgm:presLayoutVars>
      </dgm:prSet>
      <dgm:spPr/>
    </dgm:pt>
  </dgm:ptLst>
  <dgm:cxnLst>
    <dgm:cxn modelId="{20803324-1A55-4CA2-A865-DBCAB993937D}" type="presOf" srcId="{0647D48A-08D4-4797-809E-1A1F62F01078}" destId="{2A43E1BE-702D-4524-9F7D-C76572E34995}" srcOrd="0" destOrd="0" presId="urn:microsoft.com/office/officeart/2005/8/layout/vList2"/>
    <dgm:cxn modelId="{E367DD2F-788A-4B57-AEC1-2842A0D972D0}" srcId="{3CAE73C5-F3E2-47D3-A2E5-C8EE6169D04E}" destId="{F1A8A902-1C2A-4EA5-A25E-86DFB838585F}" srcOrd="0" destOrd="0" parTransId="{6A9CCDBC-02AD-4725-A0BE-DE1DA867BBE6}" sibTransId="{6B724C37-CFA4-4F47-A39B-A86D3BD7B453}"/>
    <dgm:cxn modelId="{F6BE9179-4B45-401F-BAEA-293B07812FE3}" type="presOf" srcId="{59AACFF3-FB50-4678-B82E-20A3F2B91965}" destId="{3152F155-0FE6-41A4-B45F-E9B340A4C822}" srcOrd="0" destOrd="0" presId="urn:microsoft.com/office/officeart/2005/8/layout/vList2"/>
    <dgm:cxn modelId="{BF8A1695-1DD8-4661-A22A-D75B68AB77BE}" srcId="{3CAE73C5-F3E2-47D3-A2E5-C8EE6169D04E}" destId="{0647D48A-08D4-4797-809E-1A1F62F01078}" srcOrd="3" destOrd="0" parTransId="{1479111D-4E4D-457A-A6F9-B61F23F0AC57}" sibTransId="{3479A82F-7F60-4CF0-A383-DEDD5034C496}"/>
    <dgm:cxn modelId="{3AFBA69D-23F5-447D-8EBA-BE9EED42C3ED}" srcId="{3CAE73C5-F3E2-47D3-A2E5-C8EE6169D04E}" destId="{59AACFF3-FB50-4678-B82E-20A3F2B91965}" srcOrd="2" destOrd="0" parTransId="{0B969C02-D2BA-442C-ADB0-40D8F739CD50}" sibTransId="{7D69E40A-B1E5-4900-8B66-22EBA4CAD233}"/>
    <dgm:cxn modelId="{5CBD0EA0-8D4D-4556-94F2-F18488C81C36}" type="presOf" srcId="{3CAE73C5-F3E2-47D3-A2E5-C8EE6169D04E}" destId="{769ECAF6-C519-40BC-922D-FFF5C5E0192A}" srcOrd="0" destOrd="0" presId="urn:microsoft.com/office/officeart/2005/8/layout/vList2"/>
    <dgm:cxn modelId="{0DDE9DC8-EE06-4168-AB59-8B4FAE293BFC}" type="presOf" srcId="{5D1B8C7B-9776-4D7A-9AC3-83306B7666E9}" destId="{7695E013-EE36-41E4-B4FA-94D0EB11AE68}" srcOrd="0" destOrd="0" presId="urn:microsoft.com/office/officeart/2005/8/layout/vList2"/>
    <dgm:cxn modelId="{A4FD06EC-161B-48E2-92F8-657B350EC7A4}" type="presOf" srcId="{F1A8A902-1C2A-4EA5-A25E-86DFB838585F}" destId="{F9BF513C-8E7E-48C3-98FC-BC064B801C68}" srcOrd="0" destOrd="0" presId="urn:microsoft.com/office/officeart/2005/8/layout/vList2"/>
    <dgm:cxn modelId="{2DE2ABF2-87C7-4548-B331-E50800BC2ED0}" srcId="{3CAE73C5-F3E2-47D3-A2E5-C8EE6169D04E}" destId="{5D1B8C7B-9776-4D7A-9AC3-83306B7666E9}" srcOrd="1" destOrd="0" parTransId="{5B3A32B4-8C50-4AED-AA02-A33B3DAAC429}" sibTransId="{D63F0E6D-342E-4207-A5C6-E3909CEBC845}"/>
    <dgm:cxn modelId="{FFF75315-1646-40F5-B211-9C597C522C2E}" type="presParOf" srcId="{769ECAF6-C519-40BC-922D-FFF5C5E0192A}" destId="{F9BF513C-8E7E-48C3-98FC-BC064B801C68}" srcOrd="0" destOrd="0" presId="urn:microsoft.com/office/officeart/2005/8/layout/vList2"/>
    <dgm:cxn modelId="{4F90B5A4-4811-4432-9982-14A2992D1A3C}" type="presParOf" srcId="{769ECAF6-C519-40BC-922D-FFF5C5E0192A}" destId="{00E32A48-FF7B-40AD-8C02-F7F2E7832CF5}" srcOrd="1" destOrd="0" presId="urn:microsoft.com/office/officeart/2005/8/layout/vList2"/>
    <dgm:cxn modelId="{D9ACD004-A142-4E16-93A6-9C5BFFC23FA2}" type="presParOf" srcId="{769ECAF6-C519-40BC-922D-FFF5C5E0192A}" destId="{7695E013-EE36-41E4-B4FA-94D0EB11AE68}" srcOrd="2" destOrd="0" presId="urn:microsoft.com/office/officeart/2005/8/layout/vList2"/>
    <dgm:cxn modelId="{FDE4CFE0-119B-4881-858B-44B69064209C}" type="presParOf" srcId="{769ECAF6-C519-40BC-922D-FFF5C5E0192A}" destId="{98DDDD95-F277-43A1-AE34-DF0A05FAF313}" srcOrd="3" destOrd="0" presId="urn:microsoft.com/office/officeart/2005/8/layout/vList2"/>
    <dgm:cxn modelId="{F1900FF6-E9F4-4347-ACE5-80E4922BCBDA}" type="presParOf" srcId="{769ECAF6-C519-40BC-922D-FFF5C5E0192A}" destId="{3152F155-0FE6-41A4-B45F-E9B340A4C822}" srcOrd="4" destOrd="0" presId="urn:microsoft.com/office/officeart/2005/8/layout/vList2"/>
    <dgm:cxn modelId="{D3D7AB83-7483-4B30-95F4-5CDE21848BCE}" type="presParOf" srcId="{769ECAF6-C519-40BC-922D-FFF5C5E0192A}" destId="{7E88E040-4F3B-467A-8BA4-A4B0993E0000}" srcOrd="5" destOrd="0" presId="urn:microsoft.com/office/officeart/2005/8/layout/vList2"/>
    <dgm:cxn modelId="{AA7F070C-6DE5-4BD2-B554-18DF85FA3C05}" type="presParOf" srcId="{769ECAF6-C519-40BC-922D-FFF5C5E0192A}" destId="{2A43E1BE-702D-4524-9F7D-C76572E3499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90C38-9291-4ACF-B279-011888F6D18D}">
      <dsp:nvSpPr>
        <dsp:cNvPr id="0" name=""/>
        <dsp:cNvSpPr/>
      </dsp:nvSpPr>
      <dsp:spPr>
        <a:xfrm>
          <a:off x="0" y="3182"/>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ADFAAE-5CEC-476A-9B0B-8A70A5BE69F2}">
      <dsp:nvSpPr>
        <dsp:cNvPr id="0" name=""/>
        <dsp:cNvSpPr/>
      </dsp:nvSpPr>
      <dsp:spPr>
        <a:xfrm>
          <a:off x="152099" y="116313"/>
          <a:ext cx="276814" cy="276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D5F162-B3A4-4AFC-B769-D190970EA247}">
      <dsp:nvSpPr>
        <dsp:cNvPr id="0" name=""/>
        <dsp:cNvSpPr/>
      </dsp:nvSpPr>
      <dsp:spPr>
        <a:xfrm>
          <a:off x="581012" y="3182"/>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dirty="0"/>
            <a:t>Industrially used as chemical blowing agents </a:t>
          </a:r>
        </a:p>
      </dsp:txBody>
      <dsp:txXfrm>
        <a:off x="581012" y="3182"/>
        <a:ext cx="10831389" cy="534232"/>
      </dsp:txXfrm>
    </dsp:sp>
    <dsp:sp modelId="{EC3295FD-C4A1-42BC-ADDC-1115F05382D0}">
      <dsp:nvSpPr>
        <dsp:cNvPr id="0" name=""/>
        <dsp:cNvSpPr/>
      </dsp:nvSpPr>
      <dsp:spPr>
        <a:xfrm>
          <a:off x="0" y="670972"/>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4979BE-C118-4DC3-967D-1A7837DBB921}">
      <dsp:nvSpPr>
        <dsp:cNvPr id="0" name=""/>
        <dsp:cNvSpPr/>
      </dsp:nvSpPr>
      <dsp:spPr>
        <a:xfrm>
          <a:off x="152099" y="784104"/>
          <a:ext cx="276814" cy="27654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E70AA5-7634-43FF-8E1F-518459A74C32}">
      <dsp:nvSpPr>
        <dsp:cNvPr id="0" name=""/>
        <dsp:cNvSpPr/>
      </dsp:nvSpPr>
      <dsp:spPr>
        <a:xfrm>
          <a:off x="581012" y="670972"/>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dirty="0"/>
            <a:t>Autocatalytic – once the reaction is kicked off, it proceeds without much external help</a:t>
          </a:r>
        </a:p>
      </dsp:txBody>
      <dsp:txXfrm>
        <a:off x="581012" y="670972"/>
        <a:ext cx="10831389" cy="534232"/>
      </dsp:txXfrm>
    </dsp:sp>
    <dsp:sp modelId="{AF6302BC-574F-4E81-89CA-ECC7509B3D20}">
      <dsp:nvSpPr>
        <dsp:cNvPr id="0" name=""/>
        <dsp:cNvSpPr/>
      </dsp:nvSpPr>
      <dsp:spPr>
        <a:xfrm>
          <a:off x="0" y="1338762"/>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C3BC76E-59B4-485B-A2AB-DC583B398E7D}">
      <dsp:nvSpPr>
        <dsp:cNvPr id="0" name=""/>
        <dsp:cNvSpPr/>
      </dsp:nvSpPr>
      <dsp:spPr>
        <a:xfrm>
          <a:off x="152099" y="1451894"/>
          <a:ext cx="276814" cy="27654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8E9D16-B3E6-42DA-8075-919D968CF96B}">
      <dsp:nvSpPr>
        <dsp:cNvPr id="0" name=""/>
        <dsp:cNvSpPr/>
      </dsp:nvSpPr>
      <dsp:spPr>
        <a:xfrm>
          <a:off x="581012" y="1338762"/>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dirty="0"/>
            <a:t>Exothermic – as the reaction proceeds, energy is released</a:t>
          </a:r>
        </a:p>
      </dsp:txBody>
      <dsp:txXfrm>
        <a:off x="581012" y="1338762"/>
        <a:ext cx="10831389" cy="534232"/>
      </dsp:txXfrm>
    </dsp:sp>
    <dsp:sp modelId="{B24E4D58-DE19-40CC-8B04-5606266BE74F}">
      <dsp:nvSpPr>
        <dsp:cNvPr id="0" name=""/>
        <dsp:cNvSpPr/>
      </dsp:nvSpPr>
      <dsp:spPr>
        <a:xfrm>
          <a:off x="0" y="2006552"/>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D3EFA83-4499-4DD7-90E5-68105E4E16DD}">
      <dsp:nvSpPr>
        <dsp:cNvPr id="0" name=""/>
        <dsp:cNvSpPr/>
      </dsp:nvSpPr>
      <dsp:spPr>
        <a:xfrm>
          <a:off x="152099" y="2119684"/>
          <a:ext cx="276814" cy="2765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F98C215-758B-402B-A540-CC015A3A1424}">
      <dsp:nvSpPr>
        <dsp:cNvPr id="0" name=""/>
        <dsp:cNvSpPr/>
      </dsp:nvSpPr>
      <dsp:spPr>
        <a:xfrm>
          <a:off x="581012" y="2006552"/>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dirty="0"/>
            <a:t>Decompose upon heating to release gases</a:t>
          </a:r>
        </a:p>
      </dsp:txBody>
      <dsp:txXfrm>
        <a:off x="581012" y="2006552"/>
        <a:ext cx="10831389" cy="534232"/>
      </dsp:txXfrm>
    </dsp:sp>
    <dsp:sp modelId="{C0E89028-7E73-46FB-AEB0-0774BC63E85A}">
      <dsp:nvSpPr>
        <dsp:cNvPr id="0" name=""/>
        <dsp:cNvSpPr/>
      </dsp:nvSpPr>
      <dsp:spPr>
        <a:xfrm>
          <a:off x="0" y="2674343"/>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911963-DB2D-456E-A168-6B65580D8CB1}">
      <dsp:nvSpPr>
        <dsp:cNvPr id="0" name=""/>
        <dsp:cNvSpPr/>
      </dsp:nvSpPr>
      <dsp:spPr>
        <a:xfrm>
          <a:off x="152099" y="2787474"/>
          <a:ext cx="276814" cy="2765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22F44F-C511-4E6F-8D8A-EAEAF6127303}">
      <dsp:nvSpPr>
        <dsp:cNvPr id="0" name=""/>
        <dsp:cNvSpPr/>
      </dsp:nvSpPr>
      <dsp:spPr>
        <a:xfrm>
          <a:off x="581012" y="2674343"/>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a:t>In a closed system, they can heat up and release gases leading to pressure buildup and therefore equipment failure or explosions </a:t>
          </a:r>
        </a:p>
      </dsp:txBody>
      <dsp:txXfrm>
        <a:off x="581012" y="2674343"/>
        <a:ext cx="10831389" cy="534232"/>
      </dsp:txXfrm>
    </dsp:sp>
    <dsp:sp modelId="{F2A82C77-8A9A-4673-849A-0761594815D0}">
      <dsp:nvSpPr>
        <dsp:cNvPr id="0" name=""/>
        <dsp:cNvSpPr/>
      </dsp:nvSpPr>
      <dsp:spPr>
        <a:xfrm>
          <a:off x="0" y="3342133"/>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CB1B5E-9E90-4B96-A697-52FFA7A792E6}">
      <dsp:nvSpPr>
        <dsp:cNvPr id="0" name=""/>
        <dsp:cNvSpPr/>
      </dsp:nvSpPr>
      <dsp:spPr>
        <a:xfrm>
          <a:off x="152099" y="3455264"/>
          <a:ext cx="276814" cy="2765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6BD883-AF39-49C0-AEF2-51739FAA5FEE}">
      <dsp:nvSpPr>
        <dsp:cNvPr id="0" name=""/>
        <dsp:cNvSpPr/>
      </dsp:nvSpPr>
      <dsp:spPr>
        <a:xfrm>
          <a:off x="581012" y="3342133"/>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a:t>Maintaining appropriate temperature conditions during transport, storage, and handling is crucial to prevent premature reactions</a:t>
          </a:r>
        </a:p>
      </dsp:txBody>
      <dsp:txXfrm>
        <a:off x="581012" y="3342133"/>
        <a:ext cx="10831389" cy="534232"/>
      </dsp:txXfrm>
    </dsp:sp>
    <dsp:sp modelId="{FDD9E568-32ED-4283-B105-758B7B8176A2}">
      <dsp:nvSpPr>
        <dsp:cNvPr id="0" name=""/>
        <dsp:cNvSpPr/>
      </dsp:nvSpPr>
      <dsp:spPr>
        <a:xfrm>
          <a:off x="0" y="4009923"/>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BB76297-35E0-480D-8427-122F3EE9FAD6}">
      <dsp:nvSpPr>
        <dsp:cNvPr id="0" name=""/>
        <dsp:cNvSpPr/>
      </dsp:nvSpPr>
      <dsp:spPr>
        <a:xfrm>
          <a:off x="152099" y="4123054"/>
          <a:ext cx="276814" cy="27654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7C4DB3-F2A2-464C-B4AE-D9D969AAA02E}">
      <dsp:nvSpPr>
        <dsp:cNvPr id="0" name=""/>
        <dsp:cNvSpPr/>
      </dsp:nvSpPr>
      <dsp:spPr>
        <a:xfrm>
          <a:off x="581012" y="4009923"/>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a:t>Equation used to analyze the heat transfer associated with chemical reactions in AEM – Frank-Kamenetskii equation (will be referred to as FK equation in this presentation)</a:t>
          </a:r>
        </a:p>
      </dsp:txBody>
      <dsp:txXfrm>
        <a:off x="581012" y="4009923"/>
        <a:ext cx="10831389" cy="534232"/>
      </dsp:txXfrm>
    </dsp:sp>
    <dsp:sp modelId="{D25BD659-84C1-4255-A5D5-A3CEF9843965}">
      <dsp:nvSpPr>
        <dsp:cNvPr id="0" name=""/>
        <dsp:cNvSpPr/>
      </dsp:nvSpPr>
      <dsp:spPr>
        <a:xfrm>
          <a:off x="0" y="4677713"/>
          <a:ext cx="11430000" cy="5028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7A7BE03-D610-4BAB-97C0-BC54145E4FE1}">
      <dsp:nvSpPr>
        <dsp:cNvPr id="0" name=""/>
        <dsp:cNvSpPr/>
      </dsp:nvSpPr>
      <dsp:spPr>
        <a:xfrm>
          <a:off x="152099" y="4790844"/>
          <a:ext cx="276814" cy="27654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495F12-6254-4401-B5EF-DE4B6E75466A}">
      <dsp:nvSpPr>
        <dsp:cNvPr id="0" name=""/>
        <dsp:cNvSpPr/>
      </dsp:nvSpPr>
      <dsp:spPr>
        <a:xfrm>
          <a:off x="581012" y="4677713"/>
          <a:ext cx="10831389" cy="53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0" tIns="56540" rIns="56540" bIns="56540" numCol="1" spcCol="1270" anchor="ctr" anchorCtr="0">
          <a:noAutofit/>
        </a:bodyPr>
        <a:lstStyle/>
        <a:p>
          <a:pPr marL="0" lvl="0" indent="0" algn="l" defTabSz="622300">
            <a:lnSpc>
              <a:spcPct val="100000"/>
            </a:lnSpc>
            <a:spcBef>
              <a:spcPct val="0"/>
            </a:spcBef>
            <a:spcAft>
              <a:spcPct val="35000"/>
            </a:spcAft>
            <a:buNone/>
          </a:pPr>
          <a:r>
            <a:rPr lang="en-US" sz="1400" kern="1200" dirty="0"/>
            <a:t>Objective: Identify the conditions required for the safe handling, storage, and transportation of AEM for the specified ambient conditions and material quantities</a:t>
          </a:r>
        </a:p>
      </dsp:txBody>
      <dsp:txXfrm>
        <a:off x="581012" y="4677713"/>
        <a:ext cx="10831389" cy="534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E1AFA-F95B-4731-A882-1AD22D86C176}">
      <dsp:nvSpPr>
        <dsp:cNvPr id="0" name=""/>
        <dsp:cNvSpPr/>
      </dsp:nvSpPr>
      <dsp:spPr>
        <a:xfrm>
          <a:off x="0" y="3869"/>
          <a:ext cx="11430000" cy="82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66C31E9-AB71-48AF-A20E-9C3CEE58B627}">
      <dsp:nvSpPr>
        <dsp:cNvPr id="0" name=""/>
        <dsp:cNvSpPr/>
      </dsp:nvSpPr>
      <dsp:spPr>
        <a:xfrm>
          <a:off x="249323" y="189316"/>
          <a:ext cx="453315" cy="453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779A20-A304-47F2-A79A-E7A0A5FEDE7B}">
      <dsp:nvSpPr>
        <dsp:cNvPr id="0" name=""/>
        <dsp:cNvSpPr/>
      </dsp:nvSpPr>
      <dsp:spPr>
        <a:xfrm>
          <a:off x="951962" y="3869"/>
          <a:ext cx="104780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711200">
            <a:lnSpc>
              <a:spcPct val="100000"/>
            </a:lnSpc>
            <a:spcBef>
              <a:spcPct val="0"/>
            </a:spcBef>
            <a:spcAft>
              <a:spcPct val="35000"/>
            </a:spcAft>
            <a:buNone/>
          </a:pPr>
          <a:r>
            <a:rPr lang="en-US" sz="1600" b="0" kern="1200" dirty="0"/>
            <a:t>SADT defines only an external temperature threshold for unsafe handling of AEMs.</a:t>
          </a:r>
        </a:p>
      </dsp:txBody>
      <dsp:txXfrm>
        <a:off x="951962" y="3869"/>
        <a:ext cx="10478037" cy="824210"/>
      </dsp:txXfrm>
    </dsp:sp>
    <dsp:sp modelId="{A1F49087-1B21-48FC-A17F-A838CA16FADF}">
      <dsp:nvSpPr>
        <dsp:cNvPr id="0" name=""/>
        <dsp:cNvSpPr/>
      </dsp:nvSpPr>
      <dsp:spPr>
        <a:xfrm>
          <a:off x="0" y="1034132"/>
          <a:ext cx="11430000" cy="82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8F476E4-EE5E-4349-8673-0F2DACE0EAD0}">
      <dsp:nvSpPr>
        <dsp:cNvPr id="0" name=""/>
        <dsp:cNvSpPr/>
      </dsp:nvSpPr>
      <dsp:spPr>
        <a:xfrm>
          <a:off x="249323" y="1219579"/>
          <a:ext cx="453315" cy="45331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1D6D266-48A2-42AE-9328-F6725CBCD473}">
      <dsp:nvSpPr>
        <dsp:cNvPr id="0" name=""/>
        <dsp:cNvSpPr/>
      </dsp:nvSpPr>
      <dsp:spPr>
        <a:xfrm>
          <a:off x="951962" y="1034132"/>
          <a:ext cx="104780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711200">
            <a:lnSpc>
              <a:spcPct val="100000"/>
            </a:lnSpc>
            <a:spcBef>
              <a:spcPct val="0"/>
            </a:spcBef>
            <a:spcAft>
              <a:spcPct val="35000"/>
            </a:spcAft>
            <a:buNone/>
          </a:pPr>
          <a:r>
            <a:rPr lang="en-US" sz="1600" b="0" i="0" kern="1200" dirty="0"/>
            <a:t>It does not address the dynamic progression toward hazard once this threshold is exceeded. </a:t>
          </a:r>
          <a:endParaRPr lang="en-US" sz="1600" b="0" kern="1200" dirty="0"/>
        </a:p>
      </dsp:txBody>
      <dsp:txXfrm>
        <a:off x="951962" y="1034132"/>
        <a:ext cx="10478037" cy="824210"/>
      </dsp:txXfrm>
    </dsp:sp>
    <dsp:sp modelId="{459F6410-123E-48CC-8B87-04B81AC8B5E0}">
      <dsp:nvSpPr>
        <dsp:cNvPr id="0" name=""/>
        <dsp:cNvSpPr/>
      </dsp:nvSpPr>
      <dsp:spPr>
        <a:xfrm>
          <a:off x="0" y="2064394"/>
          <a:ext cx="11430000" cy="82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5F4262E-A19A-4533-9E91-EAEBE23A9F6F}">
      <dsp:nvSpPr>
        <dsp:cNvPr id="0" name=""/>
        <dsp:cNvSpPr/>
      </dsp:nvSpPr>
      <dsp:spPr>
        <a:xfrm>
          <a:off x="249323" y="2249842"/>
          <a:ext cx="453315" cy="45331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6E1705-77CF-4FEB-B19C-0373CA020F9B}">
      <dsp:nvSpPr>
        <dsp:cNvPr id="0" name=""/>
        <dsp:cNvSpPr/>
      </dsp:nvSpPr>
      <dsp:spPr>
        <a:xfrm>
          <a:off x="951962" y="2064394"/>
          <a:ext cx="104780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711200">
            <a:lnSpc>
              <a:spcPct val="100000"/>
            </a:lnSpc>
            <a:spcBef>
              <a:spcPct val="0"/>
            </a:spcBef>
            <a:spcAft>
              <a:spcPct val="35000"/>
            </a:spcAft>
            <a:buNone/>
          </a:pPr>
          <a:r>
            <a:rPr lang="en-US" sz="1600" b="0" i="0" kern="1200"/>
            <a:t>It does not specify allowable response or intervention time after exceeding the SADT. </a:t>
          </a:r>
          <a:endParaRPr lang="en-US" sz="1600" b="0" kern="1200" dirty="0"/>
        </a:p>
      </dsp:txBody>
      <dsp:txXfrm>
        <a:off x="951962" y="2064394"/>
        <a:ext cx="10478037" cy="824210"/>
      </dsp:txXfrm>
    </dsp:sp>
    <dsp:sp modelId="{003C77EC-D952-4C9E-B618-F272BBE33E4F}">
      <dsp:nvSpPr>
        <dsp:cNvPr id="0" name=""/>
        <dsp:cNvSpPr/>
      </dsp:nvSpPr>
      <dsp:spPr>
        <a:xfrm>
          <a:off x="0" y="3094657"/>
          <a:ext cx="11430000" cy="82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54E5B51-DDB1-48D2-9390-CD5533346A36}">
      <dsp:nvSpPr>
        <dsp:cNvPr id="0" name=""/>
        <dsp:cNvSpPr/>
      </dsp:nvSpPr>
      <dsp:spPr>
        <a:xfrm>
          <a:off x="249323" y="3280104"/>
          <a:ext cx="453315" cy="45331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E409451-5977-4468-86A6-2EC7C6B80568}">
      <dsp:nvSpPr>
        <dsp:cNvPr id="0" name=""/>
        <dsp:cNvSpPr/>
      </dsp:nvSpPr>
      <dsp:spPr>
        <a:xfrm>
          <a:off x="951962" y="3094657"/>
          <a:ext cx="104780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711200">
            <a:lnSpc>
              <a:spcPct val="100000"/>
            </a:lnSpc>
            <a:spcBef>
              <a:spcPct val="0"/>
            </a:spcBef>
            <a:spcAft>
              <a:spcPct val="35000"/>
            </a:spcAft>
            <a:buNone/>
          </a:pPr>
          <a:r>
            <a:rPr lang="en-US" sz="1600" b="0" i="0" kern="1200" dirty="0"/>
            <a:t>Current SDS does not account for container size or material mass.</a:t>
          </a:r>
          <a:endParaRPr lang="en-US" sz="1600" b="0" kern="1200" dirty="0"/>
        </a:p>
      </dsp:txBody>
      <dsp:txXfrm>
        <a:off x="951962" y="3094657"/>
        <a:ext cx="10478037" cy="824210"/>
      </dsp:txXfrm>
    </dsp:sp>
    <dsp:sp modelId="{9BE64919-7674-446D-BC93-203CF0514BE4}">
      <dsp:nvSpPr>
        <dsp:cNvPr id="0" name=""/>
        <dsp:cNvSpPr/>
      </dsp:nvSpPr>
      <dsp:spPr>
        <a:xfrm>
          <a:off x="0" y="4124920"/>
          <a:ext cx="11430000" cy="8242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3A75B90-DEE0-48F2-838A-C921658A368D}">
      <dsp:nvSpPr>
        <dsp:cNvPr id="0" name=""/>
        <dsp:cNvSpPr/>
      </dsp:nvSpPr>
      <dsp:spPr>
        <a:xfrm>
          <a:off x="249323" y="4310367"/>
          <a:ext cx="453315" cy="45331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9DEFEB5-6938-4995-AEB0-208137A7FC38}">
      <dsp:nvSpPr>
        <dsp:cNvPr id="0" name=""/>
        <dsp:cNvSpPr/>
      </dsp:nvSpPr>
      <dsp:spPr>
        <a:xfrm>
          <a:off x="951962" y="4124920"/>
          <a:ext cx="10478037" cy="82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9" tIns="87229" rIns="87229" bIns="87229" numCol="1" spcCol="1270" anchor="ctr" anchorCtr="0">
          <a:noAutofit/>
        </a:bodyPr>
        <a:lstStyle/>
        <a:p>
          <a:pPr marL="0" lvl="0" indent="0" algn="l" defTabSz="711200">
            <a:lnSpc>
              <a:spcPct val="100000"/>
            </a:lnSpc>
            <a:spcBef>
              <a:spcPct val="0"/>
            </a:spcBef>
            <a:spcAft>
              <a:spcPct val="35000"/>
            </a:spcAft>
            <a:buNone/>
          </a:pPr>
          <a:r>
            <a:rPr lang="en-US" sz="1600" b="0" i="0" kern="1200" dirty="0"/>
            <a:t>The applicability of a single SADT across widely varying container sizes (e.g., 1 </a:t>
          </a:r>
          <a:r>
            <a:rPr lang="en-US" sz="1600" b="0" i="0" kern="1200" dirty="0" err="1"/>
            <a:t>lb</a:t>
          </a:r>
          <a:r>
            <a:rPr lang="en-US" sz="1600" b="0" i="0" kern="1200" dirty="0"/>
            <a:t> vs. 50 </a:t>
          </a:r>
          <a:r>
            <a:rPr lang="en-US" sz="1600" b="0" i="0" kern="1200" dirty="0" err="1"/>
            <a:t>lb</a:t>
          </a:r>
          <a:r>
            <a:rPr lang="en-US" sz="1600" b="0" i="0" kern="1200" dirty="0"/>
            <a:t>) remains unclear.</a:t>
          </a:r>
        </a:p>
      </dsp:txBody>
      <dsp:txXfrm>
        <a:off x="951962" y="4124920"/>
        <a:ext cx="10478037" cy="824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198B9-6129-4FEA-A6B2-B7FCE9D280D7}">
      <dsp:nvSpPr>
        <dsp:cNvPr id="0" name=""/>
        <dsp:cNvSpPr/>
      </dsp:nvSpPr>
      <dsp:spPr>
        <a:xfrm>
          <a:off x="0" y="1181964"/>
          <a:ext cx="11684000" cy="157595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554CD-DF2B-476B-AE61-D381F4888373}">
      <dsp:nvSpPr>
        <dsp:cNvPr id="0" name=""/>
        <dsp:cNvSpPr/>
      </dsp:nvSpPr>
      <dsp:spPr>
        <a:xfrm>
          <a:off x="5262" y="0"/>
          <a:ext cx="2531343" cy="157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a:t>Volume = 249 mL</a:t>
          </a:r>
        </a:p>
        <a:p>
          <a:pPr marL="0" lvl="0" indent="0" algn="ctr" defTabSz="577850">
            <a:lnSpc>
              <a:spcPct val="90000"/>
            </a:lnSpc>
            <a:spcBef>
              <a:spcPct val="0"/>
            </a:spcBef>
            <a:spcAft>
              <a:spcPct val="35000"/>
            </a:spcAft>
            <a:buNone/>
          </a:pPr>
          <a:r>
            <a:rPr lang="en-US" sz="1300" b="1" kern="1200"/>
            <a:t>D = 2.5 inches </a:t>
          </a:r>
        </a:p>
        <a:p>
          <a:pPr marL="0" lvl="0" indent="0" algn="ctr" defTabSz="577850">
            <a:lnSpc>
              <a:spcPct val="90000"/>
            </a:lnSpc>
            <a:spcBef>
              <a:spcPct val="0"/>
            </a:spcBef>
            <a:spcAft>
              <a:spcPct val="35000"/>
            </a:spcAft>
            <a:buNone/>
          </a:pPr>
          <a:r>
            <a:rPr lang="en-US" sz="1300" b="1" kern="1200"/>
            <a:t>H = 3.1 inches</a:t>
          </a:r>
        </a:p>
        <a:p>
          <a:pPr marL="0" lvl="0" indent="0" algn="ctr" defTabSz="577850">
            <a:lnSpc>
              <a:spcPct val="90000"/>
            </a:lnSpc>
            <a:spcBef>
              <a:spcPct val="0"/>
            </a:spcBef>
            <a:spcAft>
              <a:spcPct val="35000"/>
            </a:spcAft>
            <a:buNone/>
          </a:pPr>
          <a:endParaRPr lang="en-US" sz="1300" b="1" kern="1200"/>
        </a:p>
        <a:p>
          <a:pPr marL="0" lvl="0" indent="0" algn="ctr" defTabSz="577850">
            <a:lnSpc>
              <a:spcPct val="90000"/>
            </a:lnSpc>
            <a:spcBef>
              <a:spcPct val="0"/>
            </a:spcBef>
            <a:spcAft>
              <a:spcPct val="35000"/>
            </a:spcAft>
            <a:buNone/>
          </a:pPr>
          <a:r>
            <a:rPr lang="en-US" sz="1300" b="1" kern="1200"/>
            <a:t>Surface Area/Volume = 75.69</a:t>
          </a:r>
        </a:p>
      </dsp:txBody>
      <dsp:txXfrm>
        <a:off x="5262" y="0"/>
        <a:ext cx="2531343" cy="1575952"/>
      </dsp:txXfrm>
    </dsp:sp>
    <dsp:sp modelId="{1AC9867A-1A52-4559-8B63-91D44BF7DF0B}">
      <dsp:nvSpPr>
        <dsp:cNvPr id="0" name=""/>
        <dsp:cNvSpPr/>
      </dsp:nvSpPr>
      <dsp:spPr>
        <a:xfrm>
          <a:off x="1073940" y="1772946"/>
          <a:ext cx="393988" cy="3939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91B27-49FA-458F-8B73-2CB61605CB08}">
      <dsp:nvSpPr>
        <dsp:cNvPr id="0" name=""/>
        <dsp:cNvSpPr/>
      </dsp:nvSpPr>
      <dsp:spPr>
        <a:xfrm>
          <a:off x="2663173" y="2363929"/>
          <a:ext cx="2531343" cy="157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a:t>Volume = 11340 mL</a:t>
          </a:r>
        </a:p>
        <a:p>
          <a:pPr marL="0" lvl="0" indent="0" algn="ctr" defTabSz="577850">
            <a:lnSpc>
              <a:spcPct val="90000"/>
            </a:lnSpc>
            <a:spcBef>
              <a:spcPct val="0"/>
            </a:spcBef>
            <a:spcAft>
              <a:spcPct val="35000"/>
            </a:spcAft>
            <a:buNone/>
          </a:pPr>
          <a:r>
            <a:rPr lang="en-US" sz="1300" b="1" kern="1200"/>
            <a:t>D = 9.5 inches </a:t>
          </a:r>
        </a:p>
        <a:p>
          <a:pPr marL="0" lvl="0" indent="0" algn="ctr" defTabSz="577850">
            <a:lnSpc>
              <a:spcPct val="90000"/>
            </a:lnSpc>
            <a:spcBef>
              <a:spcPct val="0"/>
            </a:spcBef>
            <a:spcAft>
              <a:spcPct val="35000"/>
            </a:spcAft>
            <a:buNone/>
          </a:pPr>
          <a:r>
            <a:rPr lang="en-US" sz="1300" b="1" kern="1200"/>
            <a:t>H = 9.8 inches</a:t>
          </a:r>
        </a:p>
        <a:p>
          <a:pPr marL="0" lvl="0" indent="0" algn="ctr" defTabSz="577850">
            <a:lnSpc>
              <a:spcPct val="90000"/>
            </a:lnSpc>
            <a:spcBef>
              <a:spcPct val="0"/>
            </a:spcBef>
            <a:spcAft>
              <a:spcPct val="35000"/>
            </a:spcAft>
            <a:buNone/>
          </a:pPr>
          <a:endParaRPr lang="en-US" sz="1300" b="1" kern="1200"/>
        </a:p>
        <a:p>
          <a:pPr marL="0" lvl="0" indent="0" algn="ctr" defTabSz="577850">
            <a:lnSpc>
              <a:spcPct val="90000"/>
            </a:lnSpc>
            <a:spcBef>
              <a:spcPct val="0"/>
            </a:spcBef>
            <a:spcAft>
              <a:spcPct val="35000"/>
            </a:spcAft>
            <a:buNone/>
          </a:pPr>
          <a:r>
            <a:rPr lang="en-US" sz="1300" b="1" kern="1200"/>
            <a:t>Surface Area/Volume = 20.59</a:t>
          </a:r>
        </a:p>
      </dsp:txBody>
      <dsp:txXfrm>
        <a:off x="2663173" y="2363929"/>
        <a:ext cx="2531343" cy="1575952"/>
      </dsp:txXfrm>
    </dsp:sp>
    <dsp:sp modelId="{50E68856-7386-415B-9A7A-EFB5248B9928}">
      <dsp:nvSpPr>
        <dsp:cNvPr id="0" name=""/>
        <dsp:cNvSpPr/>
      </dsp:nvSpPr>
      <dsp:spPr>
        <a:xfrm>
          <a:off x="3731850" y="1772946"/>
          <a:ext cx="393988" cy="3939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4E2C2-D022-47DC-8FD9-7A96FA3EF2AB}">
      <dsp:nvSpPr>
        <dsp:cNvPr id="0" name=""/>
        <dsp:cNvSpPr/>
      </dsp:nvSpPr>
      <dsp:spPr>
        <a:xfrm>
          <a:off x="5321083" y="0"/>
          <a:ext cx="2531343" cy="157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a:t>Volume = 56699 mL</a:t>
          </a:r>
        </a:p>
        <a:p>
          <a:pPr marL="0" lvl="0" indent="0" algn="ctr" defTabSz="577850">
            <a:lnSpc>
              <a:spcPct val="90000"/>
            </a:lnSpc>
            <a:spcBef>
              <a:spcPct val="0"/>
            </a:spcBef>
            <a:spcAft>
              <a:spcPct val="35000"/>
            </a:spcAft>
            <a:buNone/>
          </a:pPr>
          <a:r>
            <a:rPr lang="en-US" sz="1300" b="1" kern="1200"/>
            <a:t>D = 15 inches </a:t>
          </a:r>
        </a:p>
        <a:p>
          <a:pPr marL="0" lvl="0" indent="0" algn="ctr" defTabSz="577850">
            <a:lnSpc>
              <a:spcPct val="90000"/>
            </a:lnSpc>
            <a:spcBef>
              <a:spcPct val="0"/>
            </a:spcBef>
            <a:spcAft>
              <a:spcPct val="35000"/>
            </a:spcAft>
            <a:buNone/>
          </a:pPr>
          <a:r>
            <a:rPr lang="en-US" sz="1300" b="1" kern="1200"/>
            <a:t>H = 19.6 inches</a:t>
          </a:r>
        </a:p>
        <a:p>
          <a:pPr marL="0" lvl="0" indent="0" algn="ctr" defTabSz="577850">
            <a:lnSpc>
              <a:spcPct val="90000"/>
            </a:lnSpc>
            <a:spcBef>
              <a:spcPct val="0"/>
            </a:spcBef>
            <a:spcAft>
              <a:spcPct val="35000"/>
            </a:spcAft>
            <a:buNone/>
          </a:pPr>
          <a:endParaRPr lang="en-US" sz="1300" b="1" kern="1200"/>
        </a:p>
        <a:p>
          <a:pPr marL="0" lvl="0" indent="0" algn="ctr" defTabSz="577850">
            <a:lnSpc>
              <a:spcPct val="90000"/>
            </a:lnSpc>
            <a:spcBef>
              <a:spcPct val="0"/>
            </a:spcBef>
            <a:spcAft>
              <a:spcPct val="35000"/>
            </a:spcAft>
            <a:buNone/>
          </a:pPr>
          <a:r>
            <a:rPr lang="en-US" sz="1300" b="1" kern="1200"/>
            <a:t>Surface Area/Volume = 12.51</a:t>
          </a:r>
        </a:p>
      </dsp:txBody>
      <dsp:txXfrm>
        <a:off x="5321083" y="0"/>
        <a:ext cx="2531343" cy="1575952"/>
      </dsp:txXfrm>
    </dsp:sp>
    <dsp:sp modelId="{F3E238F1-19E6-463A-A495-25DAE609D882}">
      <dsp:nvSpPr>
        <dsp:cNvPr id="0" name=""/>
        <dsp:cNvSpPr/>
      </dsp:nvSpPr>
      <dsp:spPr>
        <a:xfrm>
          <a:off x="6389761" y="1772946"/>
          <a:ext cx="393988" cy="3939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490268-CD81-4687-AA69-BDA8DA5BEB8A}">
      <dsp:nvSpPr>
        <dsp:cNvPr id="0" name=""/>
        <dsp:cNvSpPr/>
      </dsp:nvSpPr>
      <dsp:spPr>
        <a:xfrm>
          <a:off x="7978993" y="2363929"/>
          <a:ext cx="2531343" cy="157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a:t>Volume = 124737 mL</a:t>
          </a:r>
        </a:p>
        <a:p>
          <a:pPr marL="0" lvl="0" indent="0" algn="ctr" defTabSz="577850">
            <a:lnSpc>
              <a:spcPct val="90000"/>
            </a:lnSpc>
            <a:spcBef>
              <a:spcPct val="0"/>
            </a:spcBef>
            <a:spcAft>
              <a:spcPct val="35000"/>
            </a:spcAft>
            <a:buNone/>
          </a:pPr>
          <a:r>
            <a:rPr lang="en-US" sz="1300" b="1" kern="1200"/>
            <a:t>D = 20 inches </a:t>
          </a:r>
        </a:p>
        <a:p>
          <a:pPr marL="0" lvl="0" indent="0" algn="ctr" defTabSz="577850">
            <a:lnSpc>
              <a:spcPct val="90000"/>
            </a:lnSpc>
            <a:spcBef>
              <a:spcPct val="0"/>
            </a:spcBef>
            <a:spcAft>
              <a:spcPct val="35000"/>
            </a:spcAft>
            <a:buNone/>
          </a:pPr>
          <a:r>
            <a:rPr lang="en-US" sz="1300" b="1" kern="1200"/>
            <a:t>H = 24.2 inches</a:t>
          </a:r>
        </a:p>
        <a:p>
          <a:pPr marL="0" lvl="0" indent="0" algn="ctr" defTabSz="577850">
            <a:lnSpc>
              <a:spcPct val="90000"/>
            </a:lnSpc>
            <a:spcBef>
              <a:spcPct val="0"/>
            </a:spcBef>
            <a:spcAft>
              <a:spcPct val="35000"/>
            </a:spcAft>
            <a:buNone/>
          </a:pPr>
          <a:endParaRPr lang="en-US" sz="1300" b="1" kern="1200"/>
        </a:p>
        <a:p>
          <a:pPr marL="0" lvl="0" indent="0" algn="ctr" defTabSz="577850">
            <a:lnSpc>
              <a:spcPct val="90000"/>
            </a:lnSpc>
            <a:spcBef>
              <a:spcPct val="0"/>
            </a:spcBef>
            <a:spcAft>
              <a:spcPct val="35000"/>
            </a:spcAft>
            <a:buNone/>
          </a:pPr>
          <a:r>
            <a:rPr lang="en-US" sz="1300" b="1" kern="1200"/>
            <a:t>Surface Area/Volume = 9.5</a:t>
          </a:r>
        </a:p>
      </dsp:txBody>
      <dsp:txXfrm>
        <a:off x="7978993" y="2363929"/>
        <a:ext cx="2531343" cy="1575952"/>
      </dsp:txXfrm>
    </dsp:sp>
    <dsp:sp modelId="{7F77EE02-A72C-41A6-8C2C-DD1E519B870E}">
      <dsp:nvSpPr>
        <dsp:cNvPr id="0" name=""/>
        <dsp:cNvSpPr/>
      </dsp:nvSpPr>
      <dsp:spPr>
        <a:xfrm>
          <a:off x="9047671" y="1772946"/>
          <a:ext cx="393988" cy="3939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79AFB-6D99-43D2-988F-3A96B009E74D}">
      <dsp:nvSpPr>
        <dsp:cNvPr id="0" name=""/>
        <dsp:cNvSpPr/>
      </dsp:nvSpPr>
      <dsp:spPr>
        <a:xfrm>
          <a:off x="0" y="638809"/>
          <a:ext cx="11425237" cy="11793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99C721A-2D5C-4906-A325-9AF76DF7AA8F}">
      <dsp:nvSpPr>
        <dsp:cNvPr id="0" name=""/>
        <dsp:cNvSpPr/>
      </dsp:nvSpPr>
      <dsp:spPr>
        <a:xfrm>
          <a:off x="356750" y="904161"/>
          <a:ext cx="648637" cy="648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295053-D17A-489B-B647-EB614529E810}">
      <dsp:nvSpPr>
        <dsp:cNvPr id="0" name=""/>
        <dsp:cNvSpPr/>
      </dsp:nvSpPr>
      <dsp:spPr>
        <a:xfrm>
          <a:off x="1362138" y="638809"/>
          <a:ext cx="10063098" cy="117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14" tIns="124814" rIns="124814" bIns="124814" numCol="1" spcCol="1270" anchor="ctr" anchorCtr="0">
          <a:noAutofit/>
        </a:bodyPr>
        <a:lstStyle/>
        <a:p>
          <a:pPr marL="0" lvl="0" indent="0" algn="l" defTabSz="800100">
            <a:lnSpc>
              <a:spcPct val="100000"/>
            </a:lnSpc>
            <a:spcBef>
              <a:spcPct val="0"/>
            </a:spcBef>
            <a:spcAft>
              <a:spcPct val="35000"/>
            </a:spcAft>
            <a:buNone/>
          </a:pPr>
          <a:r>
            <a:rPr lang="en-US" sz="1800" kern="1200"/>
            <a:t>On the factory floor, although the SADT is lower, the reaction takes longer to reach hazardous levels. During this time, the material is typically consumed, refrigerated, or the surrounding temperature naturally decreases (often due to the onset of night).</a:t>
          </a:r>
        </a:p>
      </dsp:txBody>
      <dsp:txXfrm>
        <a:off x="1362138" y="638809"/>
        <a:ext cx="10063098" cy="1179340"/>
      </dsp:txXfrm>
    </dsp:sp>
    <dsp:sp modelId="{AB5DDA0E-7E3C-40D8-87BD-BE6DD6EF8FE1}">
      <dsp:nvSpPr>
        <dsp:cNvPr id="0" name=""/>
        <dsp:cNvSpPr/>
      </dsp:nvSpPr>
      <dsp:spPr>
        <a:xfrm>
          <a:off x="0" y="2112985"/>
          <a:ext cx="11425237" cy="11793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C9FC68-305B-4C10-9FF7-DDA71CD286B0}">
      <dsp:nvSpPr>
        <dsp:cNvPr id="0" name=""/>
        <dsp:cNvSpPr/>
      </dsp:nvSpPr>
      <dsp:spPr>
        <a:xfrm>
          <a:off x="356750" y="2378336"/>
          <a:ext cx="648637" cy="6486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87D2C7-5CF1-419D-8F4B-F484AFC84489}">
      <dsp:nvSpPr>
        <dsp:cNvPr id="0" name=""/>
        <dsp:cNvSpPr/>
      </dsp:nvSpPr>
      <dsp:spPr>
        <a:xfrm>
          <a:off x="1362138" y="2112985"/>
          <a:ext cx="10063098" cy="117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14" tIns="124814" rIns="124814" bIns="124814" numCol="1" spcCol="1270" anchor="ctr" anchorCtr="0">
          <a:noAutofit/>
        </a:bodyPr>
        <a:lstStyle/>
        <a:p>
          <a:pPr marL="0" lvl="0" indent="0" algn="l" defTabSz="800100">
            <a:lnSpc>
              <a:spcPct val="100000"/>
            </a:lnSpc>
            <a:spcBef>
              <a:spcPct val="0"/>
            </a:spcBef>
            <a:spcAft>
              <a:spcPct val="35000"/>
            </a:spcAft>
            <a:buNone/>
          </a:pPr>
          <a:r>
            <a:rPr lang="en-US" sz="1800" kern="1200"/>
            <a:t>In laboratory settings, while there is less time to respond, the small size sample is less likely to be exposed to high temperatures (e.g., 36°C for AEM 2), unless placed near an oven or if the building’s HVAC system fails.</a:t>
          </a:r>
        </a:p>
      </dsp:txBody>
      <dsp:txXfrm>
        <a:off x="1362138" y="2112985"/>
        <a:ext cx="10063098" cy="1179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3CECB-E03E-440E-93CE-26E3BD4B0DAF}">
      <dsp:nvSpPr>
        <dsp:cNvPr id="0" name=""/>
        <dsp:cNvSpPr/>
      </dsp:nvSpPr>
      <dsp:spPr>
        <a:xfrm>
          <a:off x="61010" y="558457"/>
          <a:ext cx="1497037" cy="1497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ABC9D98-150C-4815-A72E-C2103FFF124F}">
      <dsp:nvSpPr>
        <dsp:cNvPr id="0" name=""/>
        <dsp:cNvSpPr/>
      </dsp:nvSpPr>
      <dsp:spPr>
        <a:xfrm>
          <a:off x="375388" y="872835"/>
          <a:ext cx="868281" cy="86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99FA97-2DD0-40CF-A4F4-6ED94BF4BBDD}">
      <dsp:nvSpPr>
        <dsp:cNvPr id="0" name=""/>
        <dsp:cNvSpPr/>
      </dsp:nvSpPr>
      <dsp:spPr>
        <a:xfrm>
          <a:off x="1878841" y="558457"/>
          <a:ext cx="3528731" cy="14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The model was developed based on a coupled system of differential equations, incorporating the Kamal equation for reaction kinetics and an energy equation for temperature, to analyze the behavior of AEMs in containers of varying sizes. </a:t>
          </a:r>
        </a:p>
      </dsp:txBody>
      <dsp:txXfrm>
        <a:off x="1878841" y="558457"/>
        <a:ext cx="3528731" cy="1497037"/>
      </dsp:txXfrm>
    </dsp:sp>
    <dsp:sp modelId="{7509FEFA-A7AF-4044-A052-50750936DB63}">
      <dsp:nvSpPr>
        <dsp:cNvPr id="0" name=""/>
        <dsp:cNvSpPr/>
      </dsp:nvSpPr>
      <dsp:spPr>
        <a:xfrm>
          <a:off x="6022427" y="558457"/>
          <a:ext cx="1497037" cy="1497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00F1BBE-A930-4F24-B1E7-399276DF3E25}">
      <dsp:nvSpPr>
        <dsp:cNvPr id="0" name=""/>
        <dsp:cNvSpPr/>
      </dsp:nvSpPr>
      <dsp:spPr>
        <a:xfrm>
          <a:off x="6336805" y="872835"/>
          <a:ext cx="868281" cy="8682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26762A5-98AE-4DE4-8EB1-D7450D94EF44}">
      <dsp:nvSpPr>
        <dsp:cNvPr id="0" name=""/>
        <dsp:cNvSpPr/>
      </dsp:nvSpPr>
      <dsp:spPr>
        <a:xfrm>
          <a:off x="7840258" y="558457"/>
          <a:ext cx="3528731" cy="14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Reaction parameters were derived by fitting differential scanning calorimetry (DSC) data from the literature for two materials, AEM 1 and AEM 2. </a:t>
          </a:r>
        </a:p>
      </dsp:txBody>
      <dsp:txXfrm>
        <a:off x="7840258" y="558457"/>
        <a:ext cx="3528731" cy="1497037"/>
      </dsp:txXfrm>
    </dsp:sp>
    <dsp:sp modelId="{3E71ED4A-A127-4BAE-9CE4-3410098B99D9}">
      <dsp:nvSpPr>
        <dsp:cNvPr id="0" name=""/>
        <dsp:cNvSpPr/>
      </dsp:nvSpPr>
      <dsp:spPr>
        <a:xfrm>
          <a:off x="61010" y="2897505"/>
          <a:ext cx="1497037" cy="1497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EFE34B-D17F-41D8-9C78-DBD9110E5902}">
      <dsp:nvSpPr>
        <dsp:cNvPr id="0" name=""/>
        <dsp:cNvSpPr/>
      </dsp:nvSpPr>
      <dsp:spPr>
        <a:xfrm>
          <a:off x="375388" y="3211882"/>
          <a:ext cx="868281" cy="86828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8587A22-4AAB-40DE-B93E-17A70ED13917}">
      <dsp:nvSpPr>
        <dsp:cNvPr id="0" name=""/>
        <dsp:cNvSpPr/>
      </dsp:nvSpPr>
      <dsp:spPr>
        <a:xfrm>
          <a:off x="1878841" y="2897505"/>
          <a:ext cx="3528731" cy="14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Material properties for both compounds were sourced from the literature. </a:t>
          </a:r>
        </a:p>
      </dsp:txBody>
      <dsp:txXfrm>
        <a:off x="1878841" y="2897505"/>
        <a:ext cx="3528731" cy="1497037"/>
      </dsp:txXfrm>
    </dsp:sp>
    <dsp:sp modelId="{6AE3B4DD-1C3F-426A-8195-39D146A541B0}">
      <dsp:nvSpPr>
        <dsp:cNvPr id="0" name=""/>
        <dsp:cNvSpPr/>
      </dsp:nvSpPr>
      <dsp:spPr>
        <a:xfrm>
          <a:off x="6022427" y="2897505"/>
          <a:ext cx="1497037" cy="1497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C95F910-AF35-4A7F-ADA0-61EF985590AC}">
      <dsp:nvSpPr>
        <dsp:cNvPr id="0" name=""/>
        <dsp:cNvSpPr/>
      </dsp:nvSpPr>
      <dsp:spPr>
        <a:xfrm>
          <a:off x="6336805" y="3211882"/>
          <a:ext cx="868281" cy="86828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69571F-D36B-4033-A93E-55E438B7D0A7}">
      <dsp:nvSpPr>
        <dsp:cNvPr id="0" name=""/>
        <dsp:cNvSpPr/>
      </dsp:nvSpPr>
      <dsp:spPr>
        <a:xfrm>
          <a:off x="7840258" y="2897505"/>
          <a:ext cx="3528731" cy="149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These material properties, along with reaction kinetics parameters, container dimensions, initial temperatures, and surrounding temperatures, were input into the model. </a:t>
          </a:r>
        </a:p>
      </dsp:txBody>
      <dsp:txXfrm>
        <a:off x="7840258" y="2897505"/>
        <a:ext cx="3528731" cy="14970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F513C-8E7E-48C3-98FC-BC064B801C68}">
      <dsp:nvSpPr>
        <dsp:cNvPr id="0" name=""/>
        <dsp:cNvSpPr/>
      </dsp:nvSpPr>
      <dsp:spPr>
        <a:xfrm>
          <a:off x="0" y="12660"/>
          <a:ext cx="11425236"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Container size ↑ → SADT ↓  (consequence of surface area to volume ratio)</a:t>
          </a:r>
        </a:p>
      </dsp:txBody>
      <dsp:txXfrm>
        <a:off x="53916" y="66576"/>
        <a:ext cx="11317404" cy="996648"/>
      </dsp:txXfrm>
    </dsp:sp>
    <dsp:sp modelId="{7695E013-EE36-41E4-B4FA-94D0EB11AE68}">
      <dsp:nvSpPr>
        <dsp:cNvPr id="0" name=""/>
        <dsp:cNvSpPr/>
      </dsp:nvSpPr>
      <dsp:spPr>
        <a:xfrm>
          <a:off x="0" y="1287060"/>
          <a:ext cx="11425236"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Faster-kinetics AEMs → weak sensitivity of SADT to container size, lower SADT</a:t>
          </a:r>
        </a:p>
      </dsp:txBody>
      <dsp:txXfrm>
        <a:off x="53916" y="1340976"/>
        <a:ext cx="11317404" cy="996648"/>
      </dsp:txXfrm>
    </dsp:sp>
    <dsp:sp modelId="{3152F155-0FE6-41A4-B45F-E9B340A4C822}">
      <dsp:nvSpPr>
        <dsp:cNvPr id="0" name=""/>
        <dsp:cNvSpPr/>
      </dsp:nvSpPr>
      <dsp:spPr>
        <a:xfrm>
          <a:off x="0" y="2561460"/>
          <a:ext cx="11425236"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Larger containers → lower SADT, slower progression to hazard</a:t>
          </a:r>
        </a:p>
      </dsp:txBody>
      <dsp:txXfrm>
        <a:off x="53916" y="2615376"/>
        <a:ext cx="11317404" cy="996648"/>
      </dsp:txXfrm>
    </dsp:sp>
    <dsp:sp modelId="{2A43E1BE-702D-4524-9F7D-C76572E34995}">
      <dsp:nvSpPr>
        <dsp:cNvPr id="0" name=""/>
        <dsp:cNvSpPr/>
      </dsp:nvSpPr>
      <dsp:spPr>
        <a:xfrm>
          <a:off x="0" y="3835860"/>
          <a:ext cx="11425236"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Smaller containers → higher SADT, faster progression to hazard</a:t>
          </a:r>
        </a:p>
      </dsp:txBody>
      <dsp:txXfrm>
        <a:off x="53916" y="3889776"/>
        <a:ext cx="11317404" cy="9966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3E2305-466C-4623-BA03-7D1ABB7C9E8B}" type="datetimeFigureOut">
              <a:rPr lang="en-GB" smtClean="0"/>
              <a:t>08/05/2026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AB2DDB-3F36-4FB8-8004-74C0E9CD6F54}" type="slidenum">
              <a:rPr lang="en-GB" smtClean="0"/>
              <a:t>‹#›</a:t>
            </a:fld>
            <a:endParaRPr lang="en-GB"/>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4DEE1-CFED-4862-80A6-C1C29819A1DC}" type="datetimeFigureOut">
              <a:rPr lang="en-GB" smtClean="0"/>
              <a:t>08/05/2026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45B09-AD31-409C-B2BB-E7C534396A29}" type="slidenum">
              <a:rPr lang="en-GB" smtClean="0"/>
              <a:t>‹#›</a:t>
            </a:fld>
            <a:endParaRPr lang="en-GB"/>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745B09-AD31-409C-B2BB-E7C534396A29}" type="slidenum">
              <a:rPr lang="en-GB" smtClean="0"/>
              <a:t>1</a:t>
            </a:fld>
            <a:endParaRPr lang="en-GB"/>
          </a:p>
        </p:txBody>
      </p:sp>
    </p:spTree>
    <p:extLst>
      <p:ext uri="{BB962C8B-B14F-4D97-AF65-F5344CB8AC3E}">
        <p14:creationId xmlns:p14="http://schemas.microsoft.com/office/powerpoint/2010/main" val="217175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12</a:t>
            </a:fld>
            <a:endParaRPr lang="en-GB"/>
          </a:p>
        </p:txBody>
      </p:sp>
    </p:spTree>
    <p:extLst>
      <p:ext uri="{BB962C8B-B14F-4D97-AF65-F5344CB8AC3E}">
        <p14:creationId xmlns:p14="http://schemas.microsoft.com/office/powerpoint/2010/main" val="231436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19</a:t>
            </a:fld>
            <a:endParaRPr lang="en-GB"/>
          </a:p>
        </p:txBody>
      </p:sp>
    </p:spTree>
    <p:extLst>
      <p:ext uri="{BB962C8B-B14F-4D97-AF65-F5344CB8AC3E}">
        <p14:creationId xmlns:p14="http://schemas.microsoft.com/office/powerpoint/2010/main" val="186940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2</a:t>
            </a:fld>
            <a:endParaRPr lang="en-GB"/>
          </a:p>
        </p:txBody>
      </p:sp>
    </p:spTree>
    <p:extLst>
      <p:ext uri="{BB962C8B-B14F-4D97-AF65-F5344CB8AC3E}">
        <p14:creationId xmlns:p14="http://schemas.microsoft.com/office/powerpoint/2010/main" val="413285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5</a:t>
            </a:fld>
            <a:endParaRPr lang="en-GB"/>
          </a:p>
        </p:txBody>
      </p:sp>
    </p:spTree>
    <p:extLst>
      <p:ext uri="{BB962C8B-B14F-4D97-AF65-F5344CB8AC3E}">
        <p14:creationId xmlns:p14="http://schemas.microsoft.com/office/powerpoint/2010/main" val="245753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6</a:t>
            </a:fld>
            <a:endParaRPr lang="en-GB"/>
          </a:p>
        </p:txBody>
      </p:sp>
    </p:spTree>
    <p:extLst>
      <p:ext uri="{BB962C8B-B14F-4D97-AF65-F5344CB8AC3E}">
        <p14:creationId xmlns:p14="http://schemas.microsoft.com/office/powerpoint/2010/main" val="337731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7</a:t>
            </a:fld>
            <a:endParaRPr lang="en-GB"/>
          </a:p>
        </p:txBody>
      </p:sp>
    </p:spTree>
    <p:extLst>
      <p:ext uri="{BB962C8B-B14F-4D97-AF65-F5344CB8AC3E}">
        <p14:creationId xmlns:p14="http://schemas.microsoft.com/office/powerpoint/2010/main" val="69429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745B09-AD31-409C-B2BB-E7C534396A29}" type="slidenum">
              <a:rPr lang="en-GB" smtClean="0"/>
              <a:t>8</a:t>
            </a:fld>
            <a:endParaRPr lang="en-GB"/>
          </a:p>
        </p:txBody>
      </p:sp>
    </p:spTree>
    <p:extLst>
      <p:ext uri="{BB962C8B-B14F-4D97-AF65-F5344CB8AC3E}">
        <p14:creationId xmlns:p14="http://schemas.microsoft.com/office/powerpoint/2010/main" val="233891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9</a:t>
            </a:fld>
            <a:endParaRPr lang="en-GB"/>
          </a:p>
        </p:txBody>
      </p:sp>
    </p:spTree>
    <p:extLst>
      <p:ext uri="{BB962C8B-B14F-4D97-AF65-F5344CB8AC3E}">
        <p14:creationId xmlns:p14="http://schemas.microsoft.com/office/powerpoint/2010/main" val="196724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10</a:t>
            </a:fld>
            <a:endParaRPr lang="en-GB"/>
          </a:p>
        </p:txBody>
      </p:sp>
    </p:spTree>
    <p:extLst>
      <p:ext uri="{BB962C8B-B14F-4D97-AF65-F5344CB8AC3E}">
        <p14:creationId xmlns:p14="http://schemas.microsoft.com/office/powerpoint/2010/main" val="193977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45B09-AD31-409C-B2BB-E7C534396A29}" type="slidenum">
              <a:rPr lang="en-GB" smtClean="0"/>
              <a:t>11</a:t>
            </a:fld>
            <a:endParaRPr lang="en-GB"/>
          </a:p>
        </p:txBody>
      </p:sp>
    </p:spTree>
    <p:extLst>
      <p:ext uri="{BB962C8B-B14F-4D97-AF65-F5344CB8AC3E}">
        <p14:creationId xmlns:p14="http://schemas.microsoft.com/office/powerpoint/2010/main" val="228871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1198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19098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1004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25890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28850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t>s</a:t>
            </a:r>
            <a:endParaRPr lang="en-US" sz="2000" dirty="0"/>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8569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t>s</a:t>
              </a:r>
              <a:endParaRPr lang="en-US" sz="2000" dirty="0"/>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524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0070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1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88952" cy="6882059"/>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8808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82059"/>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24620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2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232614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9110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3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7004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8827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4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38204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7040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6752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1535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14534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415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1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1599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849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6540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3 REVERSED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1565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1993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_4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2577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01657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5 REVERSED line/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383119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5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5199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9728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a:t>Click to edit Master text styles</a:t>
            </a:r>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Click to edit Master text styles</a:t>
            </a:r>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a:p>
        </p:txBody>
      </p:sp>
    </p:spTree>
    <p:extLst>
      <p:ext uri="{BB962C8B-B14F-4D97-AF65-F5344CB8AC3E}">
        <p14:creationId xmlns:p14="http://schemas.microsoft.com/office/powerpoint/2010/main" val="13307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664" r:id="rId1"/>
    <p:sldLayoutId id="2147483750" r:id="rId2"/>
    <p:sldLayoutId id="2147483666" r:id="rId3"/>
    <p:sldLayoutId id="2147483749" r:id="rId4"/>
    <p:sldLayoutId id="2147483727" r:id="rId5"/>
    <p:sldLayoutId id="2147483751" r:id="rId6"/>
    <p:sldLayoutId id="2147483671" r:id="rId7"/>
    <p:sldLayoutId id="2147483752" r:id="rId8"/>
    <p:sldLayoutId id="2147483728" r:id="rId9"/>
    <p:sldLayoutId id="2147483673" r:id="rId10"/>
    <p:sldLayoutId id="2147483672" r:id="rId11"/>
    <p:sldLayoutId id="2147483674" r:id="rId12"/>
    <p:sldLayoutId id="2147483676" r:id="rId13"/>
    <p:sldLayoutId id="2147483729" r:id="rId14"/>
    <p:sldLayoutId id="2147483675" r:id="rId15"/>
    <p:sldLayoutId id="2147483667" r:id="rId16"/>
    <p:sldLayoutId id="2147483663" r:id="rId17"/>
    <p:sldLayoutId id="2147483753" r:id="rId18"/>
    <p:sldLayoutId id="2147483709" r:id="rId19"/>
    <p:sldLayoutId id="2147483741" r:id="rId20"/>
    <p:sldLayoutId id="2147483740" r:id="rId21"/>
    <p:sldLayoutId id="2147483757" r:id="rId22"/>
    <p:sldLayoutId id="2147483754" r:id="rId23"/>
    <p:sldLayoutId id="2147483742" r:id="rId24"/>
    <p:sldLayoutId id="2147483759" r:id="rId25"/>
    <p:sldLayoutId id="2147483743"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48"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userDrawn="1">
          <p15:clr>
            <a:srgbClr val="F26B43"/>
          </p15:clr>
        </p15:guide>
        <p15:guide id="2" pos="3840" userDrawn="1">
          <p15:clr>
            <a:srgbClr val="F26B43"/>
          </p15:clr>
        </p15:guide>
        <p15:guide id="3" pos="2640" userDrawn="1">
          <p15:clr>
            <a:srgbClr val="F26B43"/>
          </p15:clr>
        </p15:guide>
        <p15:guide id="4" pos="1440" userDrawn="1">
          <p15:clr>
            <a:srgbClr val="F26B43"/>
          </p15:clr>
        </p15:guide>
        <p15:guide id="5" pos="240" userDrawn="1">
          <p15:clr>
            <a:srgbClr val="F26B43"/>
          </p15:clr>
        </p15:guide>
        <p15:guide id="6" pos="5040" userDrawn="1">
          <p15:clr>
            <a:srgbClr val="F26B43"/>
          </p15:clr>
        </p15:guide>
        <p15:guide id="7" pos="6240" userDrawn="1">
          <p15:clr>
            <a:srgbClr val="F26B43"/>
          </p15:clr>
        </p15:guide>
        <p15:guide id="8" pos="744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5034" userDrawn="1">
          <p15:clr>
            <a:srgbClr val="F26B43"/>
          </p15:clr>
        </p15:guide>
        <p15:guide id="18" orient="horz" pos="3312" userDrawn="1">
          <p15:clr>
            <a:srgbClr val="F26B43"/>
          </p15:clr>
        </p15:guide>
        <p15:guide id="19" orient="horz" pos="2702" userDrawn="1">
          <p15:clr>
            <a:srgbClr val="F26B43"/>
          </p15:clr>
        </p15:guide>
        <p15:guide id="21" pos="2634" userDrawn="1">
          <p15:clr>
            <a:srgbClr val="F26B43"/>
          </p15:clr>
        </p15:guide>
        <p15:guide id="22" pos="5046"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2648" userDrawn="1">
          <p15:clr>
            <a:srgbClr val="F26B43"/>
          </p15:clr>
        </p15:guide>
        <p15:guide id="28" orient="horz" pos="576"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3.xml"/><Relationship Id="rId7" Type="http://schemas.openxmlformats.org/officeDocument/2006/relationships/notesSlide" Target="../notesSlides/notesSlide9.xml"/><Relationship Id="rId12" Type="http://schemas.openxmlformats.org/officeDocument/2006/relationships/image" Target="../media/image3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35.png"/><Relationship Id="rId5" Type="http://schemas.openxmlformats.org/officeDocument/2006/relationships/tags" Target="../tags/tag5.xml"/><Relationship Id="rId10" Type="http://schemas.openxmlformats.org/officeDocument/2006/relationships/image" Target="../media/image34.png"/><Relationship Id="rId4" Type="http://schemas.openxmlformats.org/officeDocument/2006/relationships/tags" Target="../tags/tag4.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34.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0.xml"/><Relationship Id="rId7" Type="http://schemas.openxmlformats.org/officeDocument/2006/relationships/image" Target="../media/image41.png"/><Relationship Id="rId12" Type="http://schemas.openxmlformats.org/officeDocument/2006/relationships/image" Target="../media/image3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slideLayout" Target="../slideLayouts/slideLayout3.xml"/><Relationship Id="rId10" Type="http://schemas.openxmlformats.org/officeDocument/2006/relationships/image" Target="../media/image44.png"/><Relationship Id="rId4" Type="http://schemas.openxmlformats.org/officeDocument/2006/relationships/tags" Target="../tags/tag11.xml"/><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14.xml"/><Relationship Id="rId7" Type="http://schemas.openxmlformats.org/officeDocument/2006/relationships/image" Target="../media/image3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slideLayout" Target="../slideLayouts/slideLayout1.xml"/><Relationship Id="rId4" Type="http://schemas.openxmlformats.org/officeDocument/2006/relationships/tags" Target="../tags/tag15.xm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5.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5.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35.png"/><Relationship Id="rId17" Type="http://schemas.openxmlformats.org/officeDocument/2006/relationships/image" Target="../media/image57.png"/><Relationship Id="rId2" Type="http://schemas.openxmlformats.org/officeDocument/2006/relationships/tags" Target="../tags/tag25.xml"/><Relationship Id="rId16" Type="http://schemas.openxmlformats.org/officeDocument/2006/relationships/image" Target="../media/image56.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39.png"/><Relationship Id="rId5" Type="http://schemas.openxmlformats.org/officeDocument/2006/relationships/tags" Target="../tags/tag28.xml"/><Relationship Id="rId15" Type="http://schemas.openxmlformats.org/officeDocument/2006/relationships/image" Target="../media/image55.png"/><Relationship Id="rId10" Type="http://schemas.openxmlformats.org/officeDocument/2006/relationships/slideLayout" Target="../slideLayouts/slideLayout1.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6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9.png"/><Relationship Id="rId5" Type="http://schemas.openxmlformats.org/officeDocument/2006/relationships/slideLayout" Target="../slideLayouts/slideLayout5.xml"/><Relationship Id="rId4" Type="http://schemas.openxmlformats.org/officeDocument/2006/relationships/video" Target="../media/media2.mp4"/></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51.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CC505D13-A512-9E68-2AED-8D2B66E45E13}"/>
              </a:ext>
            </a:extLst>
          </p:cNvPr>
          <p:cNvSpPr txBox="1">
            <a:spLocks/>
          </p:cNvSpPr>
          <p:nvPr/>
        </p:nvSpPr>
        <p:spPr>
          <a:xfrm>
            <a:off x="384048" y="3892296"/>
            <a:ext cx="9472598" cy="864848"/>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Sumeet Thete</a:t>
            </a:r>
          </a:p>
          <a:p>
            <a:r>
              <a:rPr lang="en-US">
                <a:solidFill>
                  <a:schemeClr val="bg1"/>
                </a:solidFill>
              </a:rPr>
              <a:t>Acknowledgement: Rajdeep Kalgutkar, Ninad Mhatre</a:t>
            </a:r>
          </a:p>
          <a:p>
            <a:endParaRPr lang="en-US">
              <a:solidFill>
                <a:schemeClr val="bg1"/>
              </a:solidFill>
            </a:endParaRPr>
          </a:p>
        </p:txBody>
      </p:sp>
      <p:sp>
        <p:nvSpPr>
          <p:cNvPr id="11" name="Text Placeholder 3">
            <a:extLst>
              <a:ext uri="{FF2B5EF4-FFF2-40B4-BE49-F238E27FC236}">
                <a16:creationId xmlns:a16="http://schemas.microsoft.com/office/drawing/2014/main" id="{D6EF7A92-F5B3-EB46-829E-43F957C3C82C}"/>
              </a:ext>
            </a:extLst>
          </p:cNvPr>
          <p:cNvSpPr txBox="1">
            <a:spLocks/>
          </p:cNvSpPr>
          <p:nvPr/>
        </p:nvSpPr>
        <p:spPr>
          <a:xfrm>
            <a:off x="384048" y="5204499"/>
            <a:ext cx="4449209" cy="480462"/>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May 2026</a:t>
            </a:r>
          </a:p>
        </p:txBody>
      </p:sp>
      <p:sp>
        <p:nvSpPr>
          <p:cNvPr id="14" name="Title 1">
            <a:extLst>
              <a:ext uri="{FF2B5EF4-FFF2-40B4-BE49-F238E27FC236}">
                <a16:creationId xmlns:a16="http://schemas.microsoft.com/office/drawing/2014/main" id="{252D7DCB-F87C-5627-DDDB-B453E059A76A}"/>
              </a:ext>
            </a:extLst>
          </p:cNvPr>
          <p:cNvSpPr>
            <a:spLocks noGrp="1"/>
          </p:cNvSpPr>
          <p:nvPr>
            <p:ph type="ctrTitle"/>
          </p:nvPr>
        </p:nvSpPr>
        <p:spPr>
          <a:xfrm>
            <a:off x="536448" y="2435034"/>
            <a:ext cx="11497056" cy="1051116"/>
          </a:xfrm>
        </p:spPr>
        <p:txBody>
          <a:bodyPr/>
          <a:lstStyle/>
          <a:p>
            <a:r>
              <a:rPr lang="en-US" sz="3600" dirty="0"/>
              <a:t>Storage and Handling of Autocatalytic Exothermic Materials (AEM)</a:t>
            </a:r>
          </a:p>
        </p:txBody>
      </p:sp>
      <p:sp>
        <p:nvSpPr>
          <p:cNvPr id="15" name="Text Placeholder 2">
            <a:extLst>
              <a:ext uri="{FF2B5EF4-FFF2-40B4-BE49-F238E27FC236}">
                <a16:creationId xmlns:a16="http://schemas.microsoft.com/office/drawing/2014/main" id="{1C8748AA-95B0-7542-B2AB-5B62E599FA6C}"/>
              </a:ext>
            </a:extLst>
          </p:cNvPr>
          <p:cNvSpPr txBox="1">
            <a:spLocks/>
          </p:cNvSpPr>
          <p:nvPr/>
        </p:nvSpPr>
        <p:spPr>
          <a:xfrm>
            <a:off x="536448" y="4044696"/>
            <a:ext cx="10143744" cy="864848"/>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Sumeet Thete, Corporate Research Process Lab, 3M, Maplewood, MN</a:t>
            </a:r>
          </a:p>
          <a:p>
            <a:r>
              <a:rPr lang="en-US" dirty="0"/>
              <a:t>Acknowledgement: Rajdeep Kalgutkar, Ninad Mhatre, David Hayes, Aaron Lindsey</a:t>
            </a:r>
          </a:p>
          <a:p>
            <a:endParaRPr lang="en-US" dirty="0"/>
          </a:p>
        </p:txBody>
      </p:sp>
      <p:sp>
        <p:nvSpPr>
          <p:cNvPr id="16" name="Text Placeholder 3">
            <a:extLst>
              <a:ext uri="{FF2B5EF4-FFF2-40B4-BE49-F238E27FC236}">
                <a16:creationId xmlns:a16="http://schemas.microsoft.com/office/drawing/2014/main" id="{4F045751-2ED9-0076-395A-F6F39D24F489}"/>
              </a:ext>
            </a:extLst>
          </p:cNvPr>
          <p:cNvSpPr txBox="1">
            <a:spLocks/>
          </p:cNvSpPr>
          <p:nvPr/>
        </p:nvSpPr>
        <p:spPr>
          <a:xfrm>
            <a:off x="536448" y="5356899"/>
            <a:ext cx="4449209" cy="480462"/>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May 5, 2026</a:t>
            </a:r>
          </a:p>
        </p:txBody>
      </p:sp>
    </p:spTree>
    <p:extLst>
      <p:ext uri="{BB962C8B-B14F-4D97-AF65-F5344CB8AC3E}">
        <p14:creationId xmlns:p14="http://schemas.microsoft.com/office/powerpoint/2010/main" val="217780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A758-1DEE-8BD2-2172-B34CD56BD0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BCF5ED-F714-7274-C9C4-548E620447C3}"/>
              </a:ext>
            </a:extLst>
          </p:cNvPr>
          <p:cNvSpPr txBox="1"/>
          <p:nvPr/>
        </p:nvSpPr>
        <p:spPr>
          <a:xfrm>
            <a:off x="1499681" y="674400"/>
            <a:ext cx="9192637" cy="5509200"/>
          </a:xfrm>
          <a:prstGeom prst="rect">
            <a:avLst/>
          </a:prstGeom>
          <a:noFill/>
        </p:spPr>
        <p:txBody>
          <a:bodyPr wrap="square">
            <a:spAutoFit/>
          </a:bodyPr>
          <a:lstStyle/>
          <a:p>
            <a:pPr algn="ctr"/>
            <a:r>
              <a:rPr lang="en-US" sz="3200" b="1" dirty="0">
                <a:solidFill>
                  <a:schemeClr val="tx1"/>
                </a:solidFill>
                <a:latin typeface="+mj-lt"/>
              </a:rPr>
              <a:t>To perform numerical simulations, we will need following information</a:t>
            </a:r>
            <a:br>
              <a:rPr lang="en-US" sz="3200" b="1" dirty="0">
                <a:solidFill>
                  <a:schemeClr val="tx1"/>
                </a:solidFill>
                <a:latin typeface="+mj-lt"/>
              </a:rPr>
            </a:br>
            <a:endParaRPr lang="en-US" sz="3200" b="1" dirty="0">
              <a:solidFill>
                <a:schemeClr val="tx1"/>
              </a:solidFill>
              <a:latin typeface="+mj-lt"/>
            </a:endParaRPr>
          </a:p>
          <a:p>
            <a:pPr marL="457200" indent="-457200">
              <a:buFont typeface="Arial" panose="020B0604020202020204" pitchFamily="34" charset="0"/>
              <a:buChar char="•"/>
            </a:pPr>
            <a:r>
              <a:rPr lang="en-US" sz="3200" b="1" dirty="0">
                <a:solidFill>
                  <a:srgbClr val="C00000"/>
                </a:solidFill>
                <a:latin typeface="+mj-lt"/>
              </a:rPr>
              <a:t>Governing equations</a:t>
            </a:r>
          </a:p>
          <a:p>
            <a:pPr marL="457200" indent="-457200">
              <a:buFont typeface="Arial" panose="020B0604020202020204" pitchFamily="34" charset="0"/>
              <a:buChar char="•"/>
            </a:pPr>
            <a:r>
              <a:rPr lang="en-US" sz="3200" b="1" dirty="0">
                <a:latin typeface="+mj-lt"/>
              </a:rPr>
              <a:t>Simulation parameters</a:t>
            </a:r>
          </a:p>
          <a:p>
            <a:pPr marL="914400" lvl="1" indent="-457200">
              <a:buFont typeface="Arial" panose="020B0604020202020204" pitchFamily="34" charset="0"/>
              <a:buChar char="•"/>
            </a:pPr>
            <a:r>
              <a:rPr lang="en-US" sz="3200" b="1" dirty="0">
                <a:latin typeface="+mj-lt"/>
              </a:rPr>
              <a:t>Kinetic parameters</a:t>
            </a:r>
          </a:p>
          <a:p>
            <a:pPr marL="914400" lvl="1" indent="-457200">
              <a:buFont typeface="Arial" panose="020B0604020202020204" pitchFamily="34" charset="0"/>
              <a:buChar char="•"/>
            </a:pPr>
            <a:r>
              <a:rPr lang="en-US" sz="3200" b="1" dirty="0">
                <a:latin typeface="+mj-lt"/>
              </a:rPr>
              <a:t>Material properties</a:t>
            </a:r>
          </a:p>
          <a:p>
            <a:pPr marL="457200" indent="-457200">
              <a:buFont typeface="Arial" panose="020B0604020202020204" pitchFamily="34" charset="0"/>
              <a:buChar char="•"/>
            </a:pPr>
            <a:r>
              <a:rPr lang="en-US" sz="3200" b="1" dirty="0">
                <a:latin typeface="+mj-lt"/>
              </a:rPr>
              <a:t>Simulation geometry</a:t>
            </a:r>
          </a:p>
          <a:p>
            <a:pPr marL="457200" indent="-457200">
              <a:buFont typeface="Arial" panose="020B0604020202020204" pitchFamily="34" charset="0"/>
              <a:buChar char="•"/>
            </a:pPr>
            <a:r>
              <a:rPr lang="en-US" sz="3200" b="1" dirty="0">
                <a:latin typeface="+mj-lt"/>
              </a:rPr>
              <a:t>Problem setup</a:t>
            </a:r>
          </a:p>
          <a:p>
            <a:pPr marL="457200" indent="-457200">
              <a:buFont typeface="Arial" panose="020B0604020202020204" pitchFamily="34" charset="0"/>
              <a:buChar char="•"/>
            </a:pPr>
            <a:endParaRPr lang="en-US" sz="3200" b="1" dirty="0">
              <a:latin typeface="+mj-lt"/>
            </a:endParaRPr>
          </a:p>
          <a:p>
            <a:r>
              <a:rPr lang="en-US" sz="3200" b="1" dirty="0">
                <a:latin typeface="+mj-lt"/>
              </a:rPr>
              <a:t>Lastly, we will look at the results</a:t>
            </a:r>
          </a:p>
        </p:txBody>
      </p:sp>
    </p:spTree>
    <p:extLst>
      <p:ext uri="{BB962C8B-B14F-4D97-AF65-F5344CB8AC3E}">
        <p14:creationId xmlns:p14="http://schemas.microsoft.com/office/powerpoint/2010/main" val="110626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EFF2-E154-2401-1C3D-8E0F87F3363B}"/>
              </a:ext>
            </a:extLst>
          </p:cNvPr>
          <p:cNvSpPr>
            <a:spLocks noGrp="1"/>
          </p:cNvSpPr>
          <p:nvPr>
            <p:ph type="title"/>
          </p:nvPr>
        </p:nvSpPr>
        <p:spPr/>
        <p:txBody>
          <a:bodyPr/>
          <a:lstStyle/>
          <a:p>
            <a:r>
              <a:rPr lang="en-US" sz="2400" dirty="0"/>
              <a:t>Energy release associated with AEM decomposition is typically studied in the literature using the Frank–</a:t>
            </a:r>
            <a:r>
              <a:rPr lang="en-US" sz="2400" dirty="0" err="1"/>
              <a:t>Kamenetskii</a:t>
            </a:r>
            <a:r>
              <a:rPr lang="en-US" sz="2400" dirty="0"/>
              <a:t> equation</a:t>
            </a:r>
          </a:p>
        </p:txBody>
      </p:sp>
      <p:pic>
        <p:nvPicPr>
          <p:cNvPr id="4" name="Picture 3" descr="\documentclass{article}&#10;\usepackage{amsmath}&#10;\pagestyle{empty}&#10;\begin{document}&#10;&#10;&#10;\begin{align*}&#10;\rho C_v \frac{\partial T}{\partial t} = k \nabla^2 T + q\rho B Y_{F0}\exp\left({-E/\left(RT\right)}\right)&#10;\end{align*}&#10;&#10;\end{document}" title="IguanaTex Bitmap Display">
            <a:extLst>
              <a:ext uri="{FF2B5EF4-FFF2-40B4-BE49-F238E27FC236}">
                <a16:creationId xmlns:a16="http://schemas.microsoft.com/office/drawing/2014/main" id="{D32FDA53-65D6-8FAC-5F94-80C05CF57EA7}"/>
              </a:ext>
            </a:extLst>
          </p:cNvPr>
          <p:cNvPicPr>
            <a:picLocks noChangeAspect="1"/>
          </p:cNvPicPr>
          <p:nvPr>
            <p:custDataLst>
              <p:tags r:id="rId1"/>
            </p:custDataLst>
          </p:nvPr>
        </p:nvPicPr>
        <p:blipFill>
          <a:blip r:embed="rId8"/>
          <a:stretch>
            <a:fillRect/>
          </a:stretch>
        </p:blipFill>
        <p:spPr>
          <a:xfrm>
            <a:off x="3828405" y="1722383"/>
            <a:ext cx="4766476" cy="531809"/>
          </a:xfrm>
          <a:prstGeom prst="rect">
            <a:avLst/>
          </a:prstGeom>
        </p:spPr>
      </p:pic>
      <p:pic>
        <p:nvPicPr>
          <p:cNvPr id="6" name="Picture 5" descr="\documentclass{article}&#10;\usepackage{amsmath}&#10;\pagestyle{empty}&#10;\begin{document}&#10;&#10;&#10;\begin{align*}&#10;\rho C_p \frac{\partial T}{\partial t} = k \nabla^2 T + q\rho B Y_{F0}\exp{\left(-E/\left(RT\right)\right)}&#10;\end{align*}&#10;&#10;\end{document}" title="IguanaTex Bitmap Display">
            <a:extLst>
              <a:ext uri="{FF2B5EF4-FFF2-40B4-BE49-F238E27FC236}">
                <a16:creationId xmlns:a16="http://schemas.microsoft.com/office/drawing/2014/main" id="{A25133E7-7D21-0B18-5E3F-3EC05BE79FF8}"/>
              </a:ext>
            </a:extLst>
          </p:cNvPr>
          <p:cNvPicPr>
            <a:picLocks noChangeAspect="1"/>
          </p:cNvPicPr>
          <p:nvPr>
            <p:custDataLst>
              <p:tags r:id="rId2"/>
            </p:custDataLst>
          </p:nvPr>
        </p:nvPicPr>
        <p:blipFill>
          <a:blip r:embed="rId9"/>
          <a:stretch>
            <a:fillRect/>
          </a:stretch>
        </p:blipFill>
        <p:spPr>
          <a:xfrm>
            <a:off x="3828405" y="1722383"/>
            <a:ext cx="4763428" cy="531809"/>
          </a:xfrm>
          <a:prstGeom prst="rect">
            <a:avLst/>
          </a:prstGeom>
        </p:spPr>
      </p:pic>
      <p:sp>
        <p:nvSpPr>
          <p:cNvPr id="9" name="TextBox 8">
            <a:extLst>
              <a:ext uri="{FF2B5EF4-FFF2-40B4-BE49-F238E27FC236}">
                <a16:creationId xmlns:a16="http://schemas.microsoft.com/office/drawing/2014/main" id="{D97E06CB-F5B5-31B8-D7F7-CA55B23CFFEE}"/>
              </a:ext>
            </a:extLst>
          </p:cNvPr>
          <p:cNvSpPr txBox="1"/>
          <p:nvPr/>
        </p:nvSpPr>
        <p:spPr>
          <a:xfrm>
            <a:off x="5164691" y="1250819"/>
            <a:ext cx="1854675" cy="307777"/>
          </a:xfrm>
          <a:prstGeom prst="rect">
            <a:avLst/>
          </a:prstGeom>
          <a:noFill/>
        </p:spPr>
        <p:txBody>
          <a:bodyPr wrap="none" lIns="0" tIns="0" rIns="0" bIns="0" rtlCol="0">
            <a:spAutoFit/>
          </a:bodyPr>
          <a:lstStyle/>
          <a:p>
            <a:r>
              <a:rPr lang="en-US" sz="2000" dirty="0"/>
              <a:t>From literature, </a:t>
            </a:r>
          </a:p>
        </p:txBody>
      </p:sp>
      <p:sp>
        <p:nvSpPr>
          <p:cNvPr id="10" name="TextBox 9">
            <a:extLst>
              <a:ext uri="{FF2B5EF4-FFF2-40B4-BE49-F238E27FC236}">
                <a16:creationId xmlns:a16="http://schemas.microsoft.com/office/drawing/2014/main" id="{AE584D32-84EF-6B71-8FDB-8FF6F9439745}"/>
              </a:ext>
            </a:extLst>
          </p:cNvPr>
          <p:cNvSpPr txBox="1"/>
          <p:nvPr/>
        </p:nvSpPr>
        <p:spPr>
          <a:xfrm>
            <a:off x="3571304" y="2503260"/>
            <a:ext cx="5041445" cy="307777"/>
          </a:xfrm>
          <a:prstGeom prst="rect">
            <a:avLst/>
          </a:prstGeom>
          <a:noFill/>
        </p:spPr>
        <p:txBody>
          <a:bodyPr wrap="none" lIns="0" tIns="0" rIns="0" bIns="0" rtlCol="0">
            <a:spAutoFit/>
          </a:bodyPr>
          <a:lstStyle/>
          <a:p>
            <a:r>
              <a:rPr lang="en-US" sz="2000"/>
              <a:t>which can be decoupled into two equations</a:t>
            </a:r>
          </a:p>
        </p:txBody>
      </p:sp>
      <p:sp>
        <p:nvSpPr>
          <p:cNvPr id="11" name="Arrow: Down 10">
            <a:extLst>
              <a:ext uri="{FF2B5EF4-FFF2-40B4-BE49-F238E27FC236}">
                <a16:creationId xmlns:a16="http://schemas.microsoft.com/office/drawing/2014/main" id="{2F044884-B3B5-B0FE-BE6C-D1342B174DDF}"/>
              </a:ext>
            </a:extLst>
          </p:cNvPr>
          <p:cNvSpPr/>
          <p:nvPr/>
        </p:nvSpPr>
        <p:spPr>
          <a:xfrm rot="2985584">
            <a:off x="4400770" y="2918587"/>
            <a:ext cx="437048" cy="69552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2" name="Arrow: Down 11">
            <a:extLst>
              <a:ext uri="{FF2B5EF4-FFF2-40B4-BE49-F238E27FC236}">
                <a16:creationId xmlns:a16="http://schemas.microsoft.com/office/drawing/2014/main" id="{04DDAFFB-1871-33C6-9D06-6A479E6A0D44}"/>
              </a:ext>
            </a:extLst>
          </p:cNvPr>
          <p:cNvSpPr/>
          <p:nvPr/>
        </p:nvSpPr>
        <p:spPr>
          <a:xfrm rot="19200000">
            <a:off x="7111545" y="2918588"/>
            <a:ext cx="437048" cy="69552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pic>
        <p:nvPicPr>
          <p:cNvPr id="17" name="Picture 16" descr="\documentclass{article}&#10;\usepackage{amsmath}&#10;\pagestyle{empty}&#10;\begin{document}&#10;&#10;&#10;\begin{align*}&#10;\frac{d\alpha}{dt} = A\left(\alpha\right) \exp \left[-\frac{E_a\left(\alpha\right)}{RT} \right]f\left(\alpha\right)&#10;\end{align*}&#10;&#10;\end{document}" title="IguanaTex Bitmap Display">
            <a:extLst>
              <a:ext uri="{FF2B5EF4-FFF2-40B4-BE49-F238E27FC236}">
                <a16:creationId xmlns:a16="http://schemas.microsoft.com/office/drawing/2014/main" id="{C3425762-B0B1-C224-0823-E0FF278C2E69}"/>
              </a:ext>
            </a:extLst>
          </p:cNvPr>
          <p:cNvPicPr>
            <a:picLocks noChangeAspect="1"/>
          </p:cNvPicPr>
          <p:nvPr>
            <p:custDataLst>
              <p:tags r:id="rId3"/>
            </p:custDataLst>
          </p:nvPr>
        </p:nvPicPr>
        <p:blipFill>
          <a:blip r:embed="rId10"/>
          <a:stretch>
            <a:fillRect/>
          </a:stretch>
        </p:blipFill>
        <p:spPr>
          <a:xfrm>
            <a:off x="2002536" y="3929213"/>
            <a:ext cx="3529142" cy="608000"/>
          </a:xfrm>
          <a:prstGeom prst="rect">
            <a:avLst/>
          </a:prstGeom>
        </p:spPr>
      </p:pic>
      <p:pic>
        <p:nvPicPr>
          <p:cNvPr id="14" name="Picture 13" descr="\documentclass{article}&#10;\usepackage{amsmath}&#10;\pagestyle{empty}&#10;\begin{document}&#10;&#10;&#10;\begin{align*}&#10;\rho C_p \frac{\partial T}{\partial t} = k \nabla^2 T + \rho{\Delta H_g}\frac{d\alpha}{dt}&#10;\end{align*}&#10;&#10;\end{document}" title="IguanaTex Bitmap Display">
            <a:extLst>
              <a:ext uri="{FF2B5EF4-FFF2-40B4-BE49-F238E27FC236}">
                <a16:creationId xmlns:a16="http://schemas.microsoft.com/office/drawing/2014/main" id="{D8A4D474-570C-6734-8EC7-3F00C308AA1A}"/>
              </a:ext>
            </a:extLst>
          </p:cNvPr>
          <p:cNvPicPr>
            <a:picLocks noChangeAspect="1"/>
          </p:cNvPicPr>
          <p:nvPr>
            <p:custDataLst>
              <p:tags r:id="rId4"/>
            </p:custDataLst>
          </p:nvPr>
        </p:nvPicPr>
        <p:blipFill>
          <a:blip r:embed="rId11"/>
          <a:stretch>
            <a:fillRect/>
          </a:stretch>
        </p:blipFill>
        <p:spPr>
          <a:xfrm>
            <a:off x="6667292" y="3967308"/>
            <a:ext cx="3102475" cy="531809"/>
          </a:xfrm>
          <a:prstGeom prst="rect">
            <a:avLst/>
          </a:prstGeom>
        </p:spPr>
      </p:pic>
      <p:pic>
        <p:nvPicPr>
          <p:cNvPr id="19" name="Picture 18" descr="\documentclass{article}&#10;\usepackage{amsmath}&#10;\pagestyle{empty}&#10;\begin{document}&#10;&#10;&#10;\begin{align*}&#10;q &amp;\equiv \Delta H_g \\&#10;BY_{Fo} &amp;\equiv A\left(\alpha\right) f\left(\alpha \right)&#10;\end{align*}&#10;&#10;\end{document}" title="IguanaTex Bitmap Display">
            <a:extLst>
              <a:ext uri="{FF2B5EF4-FFF2-40B4-BE49-F238E27FC236}">
                <a16:creationId xmlns:a16="http://schemas.microsoft.com/office/drawing/2014/main" id="{D4E9380A-EBD3-7ADF-0C90-59878C41ED99}"/>
              </a:ext>
            </a:extLst>
          </p:cNvPr>
          <p:cNvPicPr>
            <a:picLocks noChangeAspect="1"/>
          </p:cNvPicPr>
          <p:nvPr>
            <p:custDataLst>
              <p:tags r:id="rId5"/>
            </p:custDataLst>
          </p:nvPr>
        </p:nvPicPr>
        <p:blipFill>
          <a:blip r:embed="rId12"/>
          <a:stretch>
            <a:fillRect/>
          </a:stretch>
        </p:blipFill>
        <p:spPr>
          <a:xfrm>
            <a:off x="5045293" y="5307185"/>
            <a:ext cx="2107429" cy="624762"/>
          </a:xfrm>
          <a:prstGeom prst="rect">
            <a:avLst/>
          </a:prstGeom>
        </p:spPr>
      </p:pic>
      <p:sp>
        <p:nvSpPr>
          <p:cNvPr id="20" name="TextBox 19">
            <a:extLst>
              <a:ext uri="{FF2B5EF4-FFF2-40B4-BE49-F238E27FC236}">
                <a16:creationId xmlns:a16="http://schemas.microsoft.com/office/drawing/2014/main" id="{62A3F76E-B6B8-9D35-3827-F5BA70D63106}"/>
              </a:ext>
            </a:extLst>
          </p:cNvPr>
          <p:cNvSpPr txBox="1"/>
          <p:nvPr/>
        </p:nvSpPr>
        <p:spPr>
          <a:xfrm>
            <a:off x="2002536" y="2958574"/>
            <a:ext cx="2002151" cy="307777"/>
          </a:xfrm>
          <a:prstGeom prst="rect">
            <a:avLst/>
          </a:prstGeom>
          <a:noFill/>
        </p:spPr>
        <p:txBody>
          <a:bodyPr wrap="none" lIns="0" tIns="0" rIns="0" bIns="0" rtlCol="0">
            <a:spAutoFit/>
          </a:bodyPr>
          <a:lstStyle/>
          <a:p>
            <a:r>
              <a:rPr lang="en-US" sz="2000"/>
              <a:t>Kinetics equation</a:t>
            </a:r>
          </a:p>
        </p:txBody>
      </p:sp>
      <p:sp>
        <p:nvSpPr>
          <p:cNvPr id="21" name="TextBox 20">
            <a:extLst>
              <a:ext uri="{FF2B5EF4-FFF2-40B4-BE49-F238E27FC236}">
                <a16:creationId xmlns:a16="http://schemas.microsoft.com/office/drawing/2014/main" id="{5919108E-896C-079F-C8EE-2CC4C02C1B31}"/>
              </a:ext>
            </a:extLst>
          </p:cNvPr>
          <p:cNvSpPr txBox="1"/>
          <p:nvPr/>
        </p:nvSpPr>
        <p:spPr>
          <a:xfrm>
            <a:off x="8218529" y="2953723"/>
            <a:ext cx="1891543" cy="307777"/>
          </a:xfrm>
          <a:prstGeom prst="rect">
            <a:avLst/>
          </a:prstGeom>
          <a:noFill/>
        </p:spPr>
        <p:txBody>
          <a:bodyPr wrap="none" lIns="0" tIns="0" rIns="0" bIns="0" rtlCol="0">
            <a:spAutoFit/>
          </a:bodyPr>
          <a:lstStyle/>
          <a:p>
            <a:r>
              <a:rPr lang="en-US" sz="2000"/>
              <a:t>Energy equation</a:t>
            </a:r>
          </a:p>
        </p:txBody>
      </p:sp>
      <p:sp>
        <p:nvSpPr>
          <p:cNvPr id="22" name="TextBox 21">
            <a:extLst>
              <a:ext uri="{FF2B5EF4-FFF2-40B4-BE49-F238E27FC236}">
                <a16:creationId xmlns:a16="http://schemas.microsoft.com/office/drawing/2014/main" id="{E85752C6-22A0-DC00-7AFF-AB3298E39CC9}"/>
              </a:ext>
            </a:extLst>
          </p:cNvPr>
          <p:cNvSpPr txBox="1"/>
          <p:nvPr/>
        </p:nvSpPr>
        <p:spPr>
          <a:xfrm>
            <a:off x="5693678" y="4771407"/>
            <a:ext cx="796693" cy="307777"/>
          </a:xfrm>
          <a:prstGeom prst="rect">
            <a:avLst/>
          </a:prstGeom>
          <a:noFill/>
        </p:spPr>
        <p:txBody>
          <a:bodyPr wrap="none" lIns="0" tIns="0" rIns="0" bIns="0" rtlCol="0">
            <a:spAutoFit/>
          </a:bodyPr>
          <a:lstStyle/>
          <a:p>
            <a:r>
              <a:rPr lang="en-US" sz="2000"/>
              <a:t>where,</a:t>
            </a:r>
          </a:p>
        </p:txBody>
      </p:sp>
      <p:sp>
        <p:nvSpPr>
          <p:cNvPr id="23" name="TextBox 22">
            <a:extLst>
              <a:ext uri="{FF2B5EF4-FFF2-40B4-BE49-F238E27FC236}">
                <a16:creationId xmlns:a16="http://schemas.microsoft.com/office/drawing/2014/main" id="{335990A9-8F72-7561-E84B-D6218F097FD8}"/>
              </a:ext>
            </a:extLst>
          </p:cNvPr>
          <p:cNvSpPr txBox="1"/>
          <p:nvPr/>
        </p:nvSpPr>
        <p:spPr>
          <a:xfrm>
            <a:off x="189705" y="6109255"/>
            <a:ext cx="11804649" cy="369332"/>
          </a:xfrm>
          <a:prstGeom prst="rect">
            <a:avLst/>
          </a:prstGeom>
          <a:noFill/>
        </p:spPr>
        <p:txBody>
          <a:bodyPr wrap="square">
            <a:spAutoFit/>
          </a:bodyPr>
          <a:lstStyle/>
          <a:p>
            <a:pPr algn="ctr"/>
            <a:r>
              <a:rPr lang="en-US" b="1">
                <a:solidFill>
                  <a:srgbClr val="00B0F0"/>
                </a:solidFill>
              </a:rPr>
              <a:t>Thus, to analyze the same problem, we can solve a coupled system of kinetics equation and energy equation</a:t>
            </a:r>
          </a:p>
        </p:txBody>
      </p:sp>
      <p:sp>
        <p:nvSpPr>
          <p:cNvPr id="24" name="Rectangle 23">
            <a:extLst>
              <a:ext uri="{FF2B5EF4-FFF2-40B4-BE49-F238E27FC236}">
                <a16:creationId xmlns:a16="http://schemas.microsoft.com/office/drawing/2014/main" id="{9CE18671-2B04-9BD4-D34C-60D1BA72C303}"/>
              </a:ext>
            </a:extLst>
          </p:cNvPr>
          <p:cNvSpPr/>
          <p:nvPr/>
        </p:nvSpPr>
        <p:spPr>
          <a:xfrm>
            <a:off x="3677055" y="1589228"/>
            <a:ext cx="5041445" cy="787399"/>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5" name="Rectangle 24">
            <a:extLst>
              <a:ext uri="{FF2B5EF4-FFF2-40B4-BE49-F238E27FC236}">
                <a16:creationId xmlns:a16="http://schemas.microsoft.com/office/drawing/2014/main" id="{2CF5F5D3-6DBD-61E0-C5E1-29B715DF3D94}"/>
              </a:ext>
            </a:extLst>
          </p:cNvPr>
          <p:cNvSpPr/>
          <p:nvPr/>
        </p:nvSpPr>
        <p:spPr>
          <a:xfrm>
            <a:off x="1783538" y="3844294"/>
            <a:ext cx="3916759" cy="787399"/>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6" name="Rectangle 25">
            <a:extLst>
              <a:ext uri="{FF2B5EF4-FFF2-40B4-BE49-F238E27FC236}">
                <a16:creationId xmlns:a16="http://schemas.microsoft.com/office/drawing/2014/main" id="{86125D39-1208-34C5-0757-E9AD34BA7B8D}"/>
              </a:ext>
            </a:extLst>
          </p:cNvPr>
          <p:cNvSpPr/>
          <p:nvPr/>
        </p:nvSpPr>
        <p:spPr>
          <a:xfrm>
            <a:off x="6260149" y="3840279"/>
            <a:ext cx="3916759" cy="787399"/>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121252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2FF9-0465-4E6F-A2C3-77B3FA9C6E7F}"/>
              </a:ext>
            </a:extLst>
          </p:cNvPr>
          <p:cNvSpPr>
            <a:spLocks noGrp="1"/>
          </p:cNvSpPr>
          <p:nvPr>
            <p:ph type="title"/>
          </p:nvPr>
        </p:nvSpPr>
        <p:spPr/>
        <p:txBody>
          <a:bodyPr/>
          <a:lstStyle/>
          <a:p>
            <a:r>
              <a:rPr lang="en-US" sz="2400" dirty="0"/>
              <a:t>Since energy equation is generic, let us focus on kinetics equation and the data needed from experiments to estimate the relevant parameters</a:t>
            </a:r>
          </a:p>
        </p:txBody>
      </p:sp>
      <p:pic>
        <p:nvPicPr>
          <p:cNvPr id="3" name="Content Placeholder 4">
            <a:extLst>
              <a:ext uri="{FF2B5EF4-FFF2-40B4-BE49-F238E27FC236}">
                <a16:creationId xmlns:a16="http://schemas.microsoft.com/office/drawing/2014/main" id="{65B0667C-F49D-AF7F-A351-AE61F0510179}"/>
              </a:ext>
            </a:extLst>
          </p:cNvPr>
          <p:cNvPicPr>
            <a:picLocks noChangeAspect="1"/>
          </p:cNvPicPr>
          <p:nvPr/>
        </p:nvPicPr>
        <p:blipFill>
          <a:blip r:embed="rId3"/>
          <a:stretch>
            <a:fillRect/>
          </a:stretch>
        </p:blipFill>
        <p:spPr>
          <a:xfrm>
            <a:off x="941388" y="1762501"/>
            <a:ext cx="4591050" cy="2847975"/>
          </a:xfrm>
          <a:prstGeom prst="rect">
            <a:avLst/>
          </a:prstGeom>
        </p:spPr>
      </p:pic>
      <p:pic>
        <p:nvPicPr>
          <p:cNvPr id="4" name="Content Placeholder 5">
            <a:extLst>
              <a:ext uri="{FF2B5EF4-FFF2-40B4-BE49-F238E27FC236}">
                <a16:creationId xmlns:a16="http://schemas.microsoft.com/office/drawing/2014/main" id="{4F10DA10-58CF-4016-9721-AA16CEAA27DC}"/>
              </a:ext>
            </a:extLst>
          </p:cNvPr>
          <p:cNvPicPr>
            <a:picLocks noChangeAspect="1"/>
          </p:cNvPicPr>
          <p:nvPr/>
        </p:nvPicPr>
        <p:blipFill>
          <a:blip r:embed="rId4"/>
          <a:stretch>
            <a:fillRect/>
          </a:stretch>
        </p:blipFill>
        <p:spPr>
          <a:xfrm>
            <a:off x="6729412" y="1781551"/>
            <a:ext cx="4448175" cy="2809875"/>
          </a:xfrm>
          <a:prstGeom prst="rect">
            <a:avLst/>
          </a:prstGeom>
        </p:spPr>
      </p:pic>
      <p:sp>
        <p:nvSpPr>
          <p:cNvPr id="9" name="Arrow: Right 8">
            <a:extLst>
              <a:ext uri="{FF2B5EF4-FFF2-40B4-BE49-F238E27FC236}">
                <a16:creationId xmlns:a16="http://schemas.microsoft.com/office/drawing/2014/main" id="{D6573259-047F-DF95-0330-69A3951321F6}"/>
              </a:ext>
            </a:extLst>
          </p:cNvPr>
          <p:cNvSpPr/>
          <p:nvPr/>
        </p:nvSpPr>
        <p:spPr>
          <a:xfrm>
            <a:off x="5881938" y="2812866"/>
            <a:ext cx="704088" cy="4023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TextBox 10">
            <a:extLst>
              <a:ext uri="{FF2B5EF4-FFF2-40B4-BE49-F238E27FC236}">
                <a16:creationId xmlns:a16="http://schemas.microsoft.com/office/drawing/2014/main" id="{DF7C1C40-625C-5B76-D3C9-9272B33B2671}"/>
              </a:ext>
            </a:extLst>
          </p:cNvPr>
          <p:cNvSpPr txBox="1"/>
          <p:nvPr/>
        </p:nvSpPr>
        <p:spPr>
          <a:xfrm>
            <a:off x="534764" y="4723714"/>
            <a:ext cx="11114532" cy="830997"/>
          </a:xfrm>
          <a:prstGeom prst="rect">
            <a:avLst/>
          </a:prstGeom>
          <a:noFill/>
        </p:spPr>
        <p:txBody>
          <a:bodyPr wrap="square">
            <a:spAutoFit/>
          </a:bodyPr>
          <a:lstStyle/>
          <a:p>
            <a:pPr algn="ctr"/>
            <a:r>
              <a:rPr lang="en-US" sz="1600" b="1" dirty="0">
                <a:solidFill>
                  <a:srgbClr val="00C7E6"/>
                </a:solidFill>
              </a:rPr>
              <a:t>Differential Scanning Calorimetry (DSC) data provides the heat flow associated with decomposition, which can be integrated and normalized to obtain the degree of conversion (α) as a function of time, thereby enabling prediction of reaction progress under isothermal conditions.</a:t>
            </a:r>
          </a:p>
        </p:txBody>
      </p:sp>
      <p:sp>
        <p:nvSpPr>
          <p:cNvPr id="13" name="TextBox 12">
            <a:extLst>
              <a:ext uri="{FF2B5EF4-FFF2-40B4-BE49-F238E27FC236}">
                <a16:creationId xmlns:a16="http://schemas.microsoft.com/office/drawing/2014/main" id="{B98C9AE7-7350-4A99-4C2B-4500EF4E44E5}"/>
              </a:ext>
            </a:extLst>
          </p:cNvPr>
          <p:cNvSpPr txBox="1"/>
          <p:nvPr/>
        </p:nvSpPr>
        <p:spPr>
          <a:xfrm>
            <a:off x="6456949" y="5965515"/>
            <a:ext cx="5673000" cy="769441"/>
          </a:xfrm>
          <a:prstGeom prst="rect">
            <a:avLst/>
          </a:prstGeom>
          <a:noFill/>
        </p:spPr>
        <p:txBody>
          <a:bodyPr wrap="square" lIns="0" tIns="0" rIns="0" bIns="0" rtlCol="0">
            <a:spAutoFit/>
          </a:bodyPr>
          <a:lstStyle/>
          <a:p>
            <a:r>
              <a:rPr lang="en-US" sz="1000" dirty="0"/>
              <a:t>Source: Figure 3(A) from </a:t>
            </a:r>
            <a:r>
              <a:rPr lang="en-US" sz="1000" dirty="0" err="1"/>
              <a:t>Roduit</a:t>
            </a:r>
            <a:r>
              <a:rPr lang="en-US" sz="1000" dirty="0"/>
              <a:t> et al. 2014</a:t>
            </a:r>
          </a:p>
          <a:p>
            <a:r>
              <a:rPr lang="en-US" sz="1000" dirty="0" err="1"/>
              <a:t>Roduit</a:t>
            </a:r>
            <a:r>
              <a:rPr lang="en-US" sz="1000" dirty="0"/>
              <a:t>, B., Hartmann, M., Folly, P., </a:t>
            </a:r>
            <a:r>
              <a:rPr lang="en-US" sz="1000" dirty="0" err="1"/>
              <a:t>Sarbach</a:t>
            </a:r>
            <a:r>
              <a:rPr lang="en-US" sz="1000" dirty="0"/>
              <a:t>, A., </a:t>
            </a:r>
            <a:r>
              <a:rPr lang="en-US" sz="1000" dirty="0" err="1"/>
              <a:t>Brodard</a:t>
            </a:r>
            <a:r>
              <a:rPr lang="en-US" sz="1000" dirty="0"/>
              <a:t>, P. and </a:t>
            </a:r>
            <a:r>
              <a:rPr lang="en-US" sz="1000" dirty="0" err="1"/>
              <a:t>Baltensperger</a:t>
            </a:r>
            <a:r>
              <a:rPr lang="en-US" sz="1000" dirty="0"/>
              <a:t>, R., 2014. Determination of thermal hazard from DSC measurements. Investigation of self-accelerating decomposition temperature (SADT) of AEM 1. Journal of Thermal Analysis and Calorimetry, 117, pp.1017-1026.</a:t>
            </a:r>
          </a:p>
        </p:txBody>
      </p:sp>
    </p:spTree>
    <p:extLst>
      <p:ext uri="{BB962C8B-B14F-4D97-AF65-F5344CB8AC3E}">
        <p14:creationId xmlns:p14="http://schemas.microsoft.com/office/powerpoint/2010/main" val="34762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20AA-71FE-705C-ED1E-4FC1C6E6C4B1}"/>
              </a:ext>
            </a:extLst>
          </p:cNvPr>
          <p:cNvSpPr>
            <a:spLocks noGrp="1"/>
          </p:cNvSpPr>
          <p:nvPr>
            <p:ph type="title"/>
          </p:nvPr>
        </p:nvSpPr>
        <p:spPr/>
        <p:txBody>
          <a:bodyPr/>
          <a:lstStyle/>
          <a:p>
            <a:r>
              <a:rPr lang="en-US" sz="2400" dirty="0"/>
              <a:t>Two problems can be seen with the kinetics equation from the literature</a:t>
            </a:r>
          </a:p>
        </p:txBody>
      </p:sp>
      <p:pic>
        <p:nvPicPr>
          <p:cNvPr id="5" name="Content Placeholder 4">
            <a:extLst>
              <a:ext uri="{FF2B5EF4-FFF2-40B4-BE49-F238E27FC236}">
                <a16:creationId xmlns:a16="http://schemas.microsoft.com/office/drawing/2014/main" id="{BF686AD0-AC2C-7009-4F10-5ED884B28008}"/>
              </a:ext>
            </a:extLst>
          </p:cNvPr>
          <p:cNvPicPr>
            <a:picLocks noGrp="1" noChangeAspect="1"/>
          </p:cNvPicPr>
          <p:nvPr>
            <p:ph sz="quarter" idx="15"/>
          </p:nvPr>
        </p:nvPicPr>
        <p:blipFill>
          <a:blip r:embed="rId3"/>
          <a:stretch>
            <a:fillRect/>
          </a:stretch>
        </p:blipFill>
        <p:spPr>
          <a:xfrm>
            <a:off x="941388" y="2192269"/>
            <a:ext cx="4591050" cy="2847975"/>
          </a:xfrm>
          <a:prstGeom prst="rect">
            <a:avLst/>
          </a:prstGeom>
        </p:spPr>
      </p:pic>
      <p:pic>
        <p:nvPicPr>
          <p:cNvPr id="6" name="Content Placeholder 5">
            <a:extLst>
              <a:ext uri="{FF2B5EF4-FFF2-40B4-BE49-F238E27FC236}">
                <a16:creationId xmlns:a16="http://schemas.microsoft.com/office/drawing/2014/main" id="{72402672-D7C9-1D78-3598-FA2B5A29FDB7}"/>
              </a:ext>
            </a:extLst>
          </p:cNvPr>
          <p:cNvPicPr>
            <a:picLocks noGrp="1" noChangeAspect="1"/>
          </p:cNvPicPr>
          <p:nvPr>
            <p:ph sz="quarter" idx="16"/>
          </p:nvPr>
        </p:nvPicPr>
        <p:blipFill>
          <a:blip r:embed="rId4"/>
          <a:stretch>
            <a:fillRect/>
          </a:stretch>
        </p:blipFill>
        <p:spPr>
          <a:xfrm>
            <a:off x="6729412" y="2211319"/>
            <a:ext cx="4448175" cy="2809875"/>
          </a:xfrm>
          <a:prstGeom prst="rect">
            <a:avLst/>
          </a:prstGeom>
        </p:spPr>
      </p:pic>
      <p:sp>
        <p:nvSpPr>
          <p:cNvPr id="7" name="Content Placeholder 2">
            <a:extLst>
              <a:ext uri="{FF2B5EF4-FFF2-40B4-BE49-F238E27FC236}">
                <a16:creationId xmlns:a16="http://schemas.microsoft.com/office/drawing/2014/main" id="{30792D0C-188A-DA5F-FA8C-E1AB1996129A}"/>
              </a:ext>
            </a:extLst>
          </p:cNvPr>
          <p:cNvSpPr txBox="1">
            <a:spLocks/>
          </p:cNvSpPr>
          <p:nvPr/>
        </p:nvSpPr>
        <p:spPr>
          <a:xfrm>
            <a:off x="7145745" y="1724851"/>
            <a:ext cx="4170961" cy="787399"/>
          </a:xfrm>
          <a:prstGeom prst="rect">
            <a:avLst/>
          </a:prstGeom>
        </p:spPr>
        <p:txBody>
          <a:bodyPr vert="horz" wrap="square" lIns="0" tIns="0" rIns="180000" bIns="0" rtlCol="0" anchor="t" anchorCtr="0">
            <a:noAutofit/>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lang="en-US" sz="2000" kern="1200">
                <a:solidFill>
                  <a:schemeClr val="tx1"/>
                </a:solidFill>
                <a:latin typeface="+mn-lt"/>
                <a:ea typeface="+mj-ea"/>
                <a:cs typeface="+mj-cs"/>
              </a:defRPr>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US" sz="2000" kern="1200">
                <a:solidFill>
                  <a:schemeClr val="tx1"/>
                </a:solidFill>
                <a:latin typeface="+mn-lt"/>
                <a:ea typeface="+mn-ea"/>
                <a:cs typeface="+mn-cs"/>
              </a:defRPr>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US" sz="2000" kern="1200">
                <a:solidFill>
                  <a:schemeClr val="tx1"/>
                </a:solidFill>
                <a:latin typeface="+mn-lt"/>
                <a:ea typeface="+mn-ea"/>
                <a:cs typeface="+mn-cs"/>
              </a:defRPr>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US" sz="2000" kern="1200">
                <a:solidFill>
                  <a:schemeClr val="tx1"/>
                </a:solidFill>
                <a:latin typeface="+mn-lt"/>
                <a:ea typeface="+mn-ea"/>
                <a:cs typeface="+mn-cs"/>
              </a:defRPr>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GB"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rgbClr val="00B0F0"/>
                </a:solidFill>
              </a:rPr>
              <a:t>There is nothing in the equation </a:t>
            </a:r>
            <a:br>
              <a:rPr lang="en-US" sz="1600" b="1">
                <a:solidFill>
                  <a:srgbClr val="00B0F0"/>
                </a:solidFill>
              </a:rPr>
            </a:br>
            <a:r>
              <a:rPr lang="en-US" sz="1600" b="1">
                <a:solidFill>
                  <a:srgbClr val="00B0F0"/>
                </a:solidFill>
              </a:rPr>
              <a:t>to cap the maximum value of </a:t>
            </a:r>
            <a:r>
              <a:rPr lang="en-US" sz="1600" b="1">
                <a:solidFill>
                  <a:srgbClr val="00B0F0"/>
                </a:solidFill>
                <a:latin typeface="Symbol" panose="05050102010706020507" pitchFamily="18" charset="2"/>
              </a:rPr>
              <a:t>a</a:t>
            </a:r>
            <a:r>
              <a:rPr lang="en-US" sz="1600" b="1">
                <a:solidFill>
                  <a:srgbClr val="00B0F0"/>
                </a:solidFill>
              </a:rPr>
              <a:t> to 1</a:t>
            </a:r>
          </a:p>
        </p:txBody>
      </p:sp>
      <p:sp>
        <p:nvSpPr>
          <p:cNvPr id="8" name="TextBox 7">
            <a:extLst>
              <a:ext uri="{FF2B5EF4-FFF2-40B4-BE49-F238E27FC236}">
                <a16:creationId xmlns:a16="http://schemas.microsoft.com/office/drawing/2014/main" id="{CD25CDA7-AB51-9AB4-4B8C-B63B19E4C0CA}"/>
              </a:ext>
            </a:extLst>
          </p:cNvPr>
          <p:cNvSpPr txBox="1"/>
          <p:nvPr/>
        </p:nvSpPr>
        <p:spPr>
          <a:xfrm>
            <a:off x="1129498" y="1718247"/>
            <a:ext cx="3916759" cy="584775"/>
          </a:xfrm>
          <a:prstGeom prst="rect">
            <a:avLst/>
          </a:prstGeom>
          <a:noFill/>
        </p:spPr>
        <p:txBody>
          <a:bodyPr wrap="square">
            <a:spAutoFit/>
          </a:bodyPr>
          <a:lstStyle/>
          <a:p>
            <a:pPr algn="ctr"/>
            <a:r>
              <a:rPr lang="en-US" sz="1600" b="1">
                <a:solidFill>
                  <a:srgbClr val="00B0F0"/>
                </a:solidFill>
              </a:rPr>
              <a:t>No meaningful insights can be drawn from the functional form </a:t>
            </a:r>
          </a:p>
        </p:txBody>
      </p:sp>
      <p:sp>
        <p:nvSpPr>
          <p:cNvPr id="9" name="TextBox 8">
            <a:extLst>
              <a:ext uri="{FF2B5EF4-FFF2-40B4-BE49-F238E27FC236}">
                <a16:creationId xmlns:a16="http://schemas.microsoft.com/office/drawing/2014/main" id="{66D4B046-1D1C-1756-F138-1AB9F44474C9}"/>
              </a:ext>
            </a:extLst>
          </p:cNvPr>
          <p:cNvSpPr txBox="1"/>
          <p:nvPr/>
        </p:nvSpPr>
        <p:spPr>
          <a:xfrm>
            <a:off x="1235732" y="5514266"/>
            <a:ext cx="9712595" cy="738664"/>
          </a:xfrm>
          <a:prstGeom prst="rect">
            <a:avLst/>
          </a:prstGeom>
          <a:noFill/>
        </p:spPr>
        <p:txBody>
          <a:bodyPr wrap="none" lIns="0" tIns="0" rIns="0" bIns="0" rtlCol="0">
            <a:spAutoFit/>
          </a:bodyPr>
          <a:lstStyle/>
          <a:p>
            <a:pPr marL="342900" indent="-342900">
              <a:buFont typeface="Arial" panose="020B0604020202020204" pitchFamily="34" charset="0"/>
              <a:buChar char="•"/>
            </a:pPr>
            <a:r>
              <a:rPr lang="en-US" sz="1600"/>
              <a:t>Plot shows “irregular” variation as opposed to a well-defined function such as parabola or exponential</a:t>
            </a:r>
          </a:p>
          <a:p>
            <a:pPr marL="342900" indent="-342900">
              <a:buFont typeface="Arial" panose="020B0604020202020204" pitchFamily="34" charset="0"/>
              <a:buChar char="•"/>
            </a:pPr>
            <a:r>
              <a:rPr lang="en-US" sz="1600"/>
              <a:t>We have a pre-factor and an activation energy vary with </a:t>
            </a:r>
            <a:r>
              <a:rPr lang="en-US" sz="1600">
                <a:latin typeface="Symbol" panose="05050102010706020507" pitchFamily="18" charset="2"/>
              </a:rPr>
              <a:t>a.</a:t>
            </a:r>
            <a:r>
              <a:rPr lang="en-US" sz="1600"/>
              <a:t> What does that physically mean? </a:t>
            </a:r>
          </a:p>
          <a:p>
            <a:pPr marL="342900" indent="-342900">
              <a:buFont typeface="Arial" panose="020B0604020202020204" pitchFamily="34" charset="0"/>
              <a:buChar char="•"/>
            </a:pPr>
            <a:r>
              <a:rPr lang="en-US" sz="1600"/>
              <a:t>Can we use this information to understand the early-time and late-stage behavior?</a:t>
            </a:r>
          </a:p>
        </p:txBody>
      </p:sp>
      <p:pic>
        <p:nvPicPr>
          <p:cNvPr id="11" name="Picture 10" descr="\documentclass{article}&#10;\usepackage{amsmath}&#10;\pagestyle{empty}&#10;\begin{document}&#10;&#10;&#10;\begin{align*}&#10;\frac{d\alpha}{dt} = A\left(\alpha\right) \exp \left[-\frac{E_a\left(\alpha\right)}{RT} \right]f\left(\alpha\right)&#10;\end{align*}&#10;&#10;\end{document}" title="IguanaTex Bitmap Display">
            <a:extLst>
              <a:ext uri="{FF2B5EF4-FFF2-40B4-BE49-F238E27FC236}">
                <a16:creationId xmlns:a16="http://schemas.microsoft.com/office/drawing/2014/main" id="{ED995457-7F57-2E26-CC9B-323D9BF0AEDF}"/>
              </a:ext>
            </a:extLst>
          </p:cNvPr>
          <p:cNvPicPr>
            <a:picLocks noChangeAspect="1"/>
          </p:cNvPicPr>
          <p:nvPr>
            <p:custDataLst>
              <p:tags r:id="rId1"/>
            </p:custDataLst>
          </p:nvPr>
        </p:nvPicPr>
        <p:blipFill>
          <a:blip r:embed="rId5"/>
          <a:stretch>
            <a:fillRect/>
          </a:stretch>
        </p:blipFill>
        <p:spPr>
          <a:xfrm>
            <a:off x="4327458" y="933547"/>
            <a:ext cx="3108960" cy="535612"/>
          </a:xfrm>
          <a:prstGeom prst="rect">
            <a:avLst/>
          </a:prstGeom>
        </p:spPr>
      </p:pic>
      <p:sp>
        <p:nvSpPr>
          <p:cNvPr id="12" name="Rectangle 11">
            <a:extLst>
              <a:ext uri="{FF2B5EF4-FFF2-40B4-BE49-F238E27FC236}">
                <a16:creationId xmlns:a16="http://schemas.microsoft.com/office/drawing/2014/main" id="{9F6B7B23-3E91-5F29-8DBF-662B69883C92}"/>
              </a:ext>
            </a:extLst>
          </p:cNvPr>
          <p:cNvSpPr/>
          <p:nvPr/>
        </p:nvSpPr>
        <p:spPr>
          <a:xfrm>
            <a:off x="4163438" y="839379"/>
            <a:ext cx="3472776" cy="787399"/>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385967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AEC5-1A2C-80B5-2662-B97AE492F6F0}"/>
              </a:ext>
            </a:extLst>
          </p:cNvPr>
          <p:cNvSpPr>
            <a:spLocks noGrp="1"/>
          </p:cNvSpPr>
          <p:nvPr>
            <p:ph type="title"/>
          </p:nvPr>
        </p:nvSpPr>
        <p:spPr/>
        <p:txBody>
          <a:bodyPr/>
          <a:lstStyle/>
          <a:p>
            <a:r>
              <a:rPr lang="en-US" sz="2400" dirty="0"/>
              <a:t>To circumvent this problem, let us introduce an Autocatalytic reaction equation proposed by Kamal to study the AEM kinetics</a:t>
            </a:r>
          </a:p>
        </p:txBody>
      </p:sp>
      <p:sp>
        <p:nvSpPr>
          <p:cNvPr id="3" name="Content Placeholder 2">
            <a:extLst>
              <a:ext uri="{FF2B5EF4-FFF2-40B4-BE49-F238E27FC236}">
                <a16:creationId xmlns:a16="http://schemas.microsoft.com/office/drawing/2014/main" id="{49143F26-1C68-E0EE-EF0A-96A54E79BF81}"/>
              </a:ext>
            </a:extLst>
          </p:cNvPr>
          <p:cNvSpPr>
            <a:spLocks noGrp="1"/>
          </p:cNvSpPr>
          <p:nvPr>
            <p:ph sz="quarter" idx="15"/>
          </p:nvPr>
        </p:nvSpPr>
        <p:spPr>
          <a:xfrm>
            <a:off x="379410" y="1295401"/>
            <a:ext cx="11430000" cy="406939"/>
          </a:xfrm>
        </p:spPr>
        <p:txBody>
          <a:bodyPr/>
          <a:lstStyle/>
          <a:p>
            <a:pPr algn="ctr"/>
            <a:r>
              <a:rPr lang="en-US" sz="1800" b="1">
                <a:solidFill>
                  <a:srgbClr val="00C7E6"/>
                </a:solidFill>
              </a:rPr>
              <a:t>Equation was originally proposed to analyze the thermoset and epoxy cure</a:t>
            </a:r>
          </a:p>
        </p:txBody>
      </p:sp>
      <p:pic>
        <p:nvPicPr>
          <p:cNvPr id="4" name="Picture 3" descr="\documentclass{article}&#10;\usepackage{amsmath}&#10;\pagestyle{empty}&#10;\begin{document}&#10;&#10;&#10;\begin{align*}&#10;\frac{d\alpha}{dt} &amp;= \left[k_1 + k_2 \alpha^m \right]\left(1 - \alpha \right)^n \\&#10;k_i &amp;= A_i \exp \left[-\frac{E_i}{RT} \right]&#10;\end{align*}&#10;&#10;\end{document}" title="IguanaTex Bitmap Display">
            <a:extLst>
              <a:ext uri="{FF2B5EF4-FFF2-40B4-BE49-F238E27FC236}">
                <a16:creationId xmlns:a16="http://schemas.microsoft.com/office/drawing/2014/main" id="{61FE5A9B-6354-CE96-98A1-75C68A77E8B5}"/>
              </a:ext>
            </a:extLst>
          </p:cNvPr>
          <p:cNvPicPr>
            <a:picLocks noChangeAspect="1"/>
          </p:cNvPicPr>
          <p:nvPr>
            <p:custDataLst>
              <p:tags r:id="rId1"/>
            </p:custDataLst>
          </p:nvPr>
        </p:nvPicPr>
        <p:blipFill>
          <a:blip r:embed="rId3"/>
          <a:stretch>
            <a:fillRect/>
          </a:stretch>
        </p:blipFill>
        <p:spPr>
          <a:xfrm>
            <a:off x="1776169" y="2202333"/>
            <a:ext cx="2910475" cy="1226667"/>
          </a:xfrm>
          <a:prstGeom prst="rect">
            <a:avLst/>
          </a:prstGeom>
        </p:spPr>
      </p:pic>
      <p:sp>
        <p:nvSpPr>
          <p:cNvPr id="5" name="TextBox 4">
            <a:extLst>
              <a:ext uri="{FF2B5EF4-FFF2-40B4-BE49-F238E27FC236}">
                <a16:creationId xmlns:a16="http://schemas.microsoft.com/office/drawing/2014/main" id="{C1819ABE-2C71-6B9B-6324-9125FCC79163}"/>
              </a:ext>
            </a:extLst>
          </p:cNvPr>
          <p:cNvSpPr txBox="1"/>
          <p:nvPr/>
        </p:nvSpPr>
        <p:spPr>
          <a:xfrm>
            <a:off x="627980" y="3972845"/>
            <a:ext cx="5059077" cy="830997"/>
          </a:xfrm>
          <a:prstGeom prst="rect">
            <a:avLst/>
          </a:prstGeom>
          <a:noFill/>
        </p:spPr>
        <p:txBody>
          <a:bodyPr wrap="none" lIns="0" tIns="0" rIns="0" bIns="0" rtlCol="0">
            <a:spAutoFit/>
          </a:bodyPr>
          <a:lstStyle/>
          <a:p>
            <a:r>
              <a:rPr lang="en-US" dirty="0"/>
              <a:t>Unknowns = </a:t>
            </a:r>
            <a:r>
              <a:rPr lang="en-US" dirty="0">
                <a:latin typeface="Times New Roman" panose="02020603050405020304" pitchFamily="18" charset="0"/>
                <a:cs typeface="Times New Roman" panose="02020603050405020304" pitchFamily="18" charset="0"/>
              </a:rPr>
              <a:t>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E</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E</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m, n</a:t>
            </a:r>
          </a:p>
          <a:p>
            <a:endParaRPr lang="en-US" dirty="0"/>
          </a:p>
          <a:p>
            <a:r>
              <a:rPr lang="en-US" dirty="0"/>
              <a:t>These can be obtained by fitting </a:t>
            </a:r>
            <a:r>
              <a:rPr lang="en-US" dirty="0">
                <a:latin typeface="Symbol" panose="05050102010706020507" pitchFamily="18" charset="2"/>
              </a:rPr>
              <a:t>a</a:t>
            </a:r>
            <a:r>
              <a:rPr lang="en-US" dirty="0"/>
              <a:t> vs. time curve</a:t>
            </a:r>
          </a:p>
        </p:txBody>
      </p:sp>
      <p:pic>
        <p:nvPicPr>
          <p:cNvPr id="6" name="Content Placeholder 5">
            <a:extLst>
              <a:ext uri="{FF2B5EF4-FFF2-40B4-BE49-F238E27FC236}">
                <a16:creationId xmlns:a16="http://schemas.microsoft.com/office/drawing/2014/main" id="{B5B7369A-7BC2-64C7-645F-35D8960E85AA}"/>
              </a:ext>
            </a:extLst>
          </p:cNvPr>
          <p:cNvPicPr>
            <a:picLocks noChangeAspect="1"/>
          </p:cNvPicPr>
          <p:nvPr/>
        </p:nvPicPr>
        <p:blipFill>
          <a:blip r:embed="rId4"/>
          <a:stretch>
            <a:fillRect/>
          </a:stretch>
        </p:blipFill>
        <p:spPr>
          <a:xfrm>
            <a:off x="6859842" y="1856181"/>
            <a:ext cx="4448175" cy="2809875"/>
          </a:xfrm>
          <a:prstGeom prst="rect">
            <a:avLst/>
          </a:prstGeom>
        </p:spPr>
      </p:pic>
      <p:sp>
        <p:nvSpPr>
          <p:cNvPr id="7" name="Rectangle 6">
            <a:extLst>
              <a:ext uri="{FF2B5EF4-FFF2-40B4-BE49-F238E27FC236}">
                <a16:creationId xmlns:a16="http://schemas.microsoft.com/office/drawing/2014/main" id="{54A1B8E8-AAA0-2255-C8A3-5E48E893FDF6}"/>
              </a:ext>
            </a:extLst>
          </p:cNvPr>
          <p:cNvSpPr/>
          <p:nvPr/>
        </p:nvSpPr>
        <p:spPr>
          <a:xfrm>
            <a:off x="1331987" y="2028267"/>
            <a:ext cx="3472776" cy="1556297"/>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8" name="TextBox 7">
            <a:extLst>
              <a:ext uri="{FF2B5EF4-FFF2-40B4-BE49-F238E27FC236}">
                <a16:creationId xmlns:a16="http://schemas.microsoft.com/office/drawing/2014/main" id="{952D7C7A-1CF0-2AA4-3389-BF579D176A3A}"/>
              </a:ext>
            </a:extLst>
          </p:cNvPr>
          <p:cNvSpPr txBox="1"/>
          <p:nvPr/>
        </p:nvSpPr>
        <p:spPr>
          <a:xfrm>
            <a:off x="379412" y="5024072"/>
            <a:ext cx="11425237" cy="1198918"/>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dirty="0"/>
              <a:t>It can be clearly seen that </a:t>
            </a:r>
            <a:r>
              <a:rPr lang="en-US" dirty="0">
                <a:solidFill>
                  <a:srgbClr val="003DE6"/>
                </a:solidFill>
              </a:rPr>
              <a:t>this equation will not allow the value of </a:t>
            </a:r>
            <a:r>
              <a:rPr lang="en-US" dirty="0">
                <a:solidFill>
                  <a:srgbClr val="003DE6"/>
                </a:solidFill>
                <a:latin typeface="Symbol" panose="05050102010706020507" pitchFamily="18" charset="2"/>
              </a:rPr>
              <a:t>a</a:t>
            </a:r>
            <a:r>
              <a:rPr lang="en-US" dirty="0">
                <a:solidFill>
                  <a:srgbClr val="003DE6"/>
                </a:solidFill>
              </a:rPr>
              <a:t> to go beyond 1</a:t>
            </a:r>
          </a:p>
          <a:p>
            <a:pPr marL="285750" indent="-285750">
              <a:lnSpc>
                <a:spcPct val="150000"/>
              </a:lnSpc>
              <a:buFont typeface="Arial" panose="020B0604020202020204" pitchFamily="34" charset="0"/>
              <a:buChar char="•"/>
            </a:pPr>
            <a:r>
              <a:rPr lang="en-US" dirty="0">
                <a:solidFill>
                  <a:srgbClr val="003DE6"/>
                </a:solidFill>
              </a:rPr>
              <a:t>Functional form of the equation easily allows us to decouple the early time behavior with late-stage behavior</a:t>
            </a:r>
            <a:r>
              <a:rPr lang="en-US" dirty="0"/>
              <a:t> helping us gain insights (see next slide for details)</a:t>
            </a:r>
          </a:p>
        </p:txBody>
      </p:sp>
      <p:sp>
        <p:nvSpPr>
          <p:cNvPr id="10" name="TextBox 9">
            <a:extLst>
              <a:ext uri="{FF2B5EF4-FFF2-40B4-BE49-F238E27FC236}">
                <a16:creationId xmlns:a16="http://schemas.microsoft.com/office/drawing/2014/main" id="{F2377ABB-6C4E-7E8E-86B9-CE47952DE1F9}"/>
              </a:ext>
            </a:extLst>
          </p:cNvPr>
          <p:cNvSpPr txBox="1"/>
          <p:nvPr/>
        </p:nvSpPr>
        <p:spPr>
          <a:xfrm>
            <a:off x="6535198" y="6308863"/>
            <a:ext cx="5097462" cy="430887"/>
          </a:xfrm>
          <a:prstGeom prst="rect">
            <a:avLst/>
          </a:prstGeom>
          <a:noFill/>
        </p:spPr>
        <p:txBody>
          <a:bodyPr wrap="square">
            <a:spAutoFit/>
          </a:bodyPr>
          <a:lstStyle/>
          <a:p>
            <a:r>
              <a:rPr lang="en-US" sz="1100" dirty="0"/>
              <a:t>Kamal, M.R. and </a:t>
            </a:r>
            <a:r>
              <a:rPr lang="en-US" sz="1100" dirty="0" err="1"/>
              <a:t>Sourour</a:t>
            </a:r>
            <a:r>
              <a:rPr lang="en-US" sz="1100" dirty="0"/>
              <a:t>, S., 1973. Kinetics and thermal characterization of </a:t>
            </a:r>
            <a:br>
              <a:rPr lang="en-US" sz="1100" dirty="0"/>
            </a:br>
            <a:r>
              <a:rPr lang="en-US" sz="1100" dirty="0"/>
              <a:t>thermoset cure. Polymer Engineering &amp; Science, 13(1), pp.59-64.</a:t>
            </a:r>
          </a:p>
        </p:txBody>
      </p:sp>
    </p:spTree>
    <p:extLst>
      <p:ext uri="{BB962C8B-B14F-4D97-AF65-F5344CB8AC3E}">
        <p14:creationId xmlns:p14="http://schemas.microsoft.com/office/powerpoint/2010/main" val="10826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8" descr="A graph with a red line&#10;&#10;Description automatically generated">
            <a:extLst>
              <a:ext uri="{FF2B5EF4-FFF2-40B4-BE49-F238E27FC236}">
                <a16:creationId xmlns:a16="http://schemas.microsoft.com/office/drawing/2014/main" id="{2B4B4B57-2309-D6ED-3548-3A54632A7131}"/>
              </a:ext>
            </a:extLst>
          </p:cNvPr>
          <p:cNvPicPr>
            <a:picLocks noChangeAspect="1"/>
          </p:cNvPicPr>
          <p:nvPr/>
        </p:nvPicPr>
        <p:blipFill>
          <a:blip r:embed="rId6"/>
          <a:srcRect b="5141"/>
          <a:stretch/>
        </p:blipFill>
        <p:spPr>
          <a:xfrm>
            <a:off x="286930" y="1789037"/>
            <a:ext cx="2743200" cy="2602153"/>
          </a:xfrm>
          <a:prstGeom prst="rect">
            <a:avLst/>
          </a:prstGeom>
        </p:spPr>
      </p:pic>
      <p:pic>
        <p:nvPicPr>
          <p:cNvPr id="4" name="Picture 3" descr="\documentclass{article}&#10;\usepackage{amsmath}&#10;\pagestyle{empty}&#10;\begin{document}&#10;&#10;&#10;\begin{align*}&#10;\frac{d\alpha}{dt} &amp;= \left[k_1 + k_2 \alpha^m \right]&#10;\end{align*}&#10;&#10;\end{document}" title="IguanaTex Bitmap Display">
            <a:extLst>
              <a:ext uri="{FF2B5EF4-FFF2-40B4-BE49-F238E27FC236}">
                <a16:creationId xmlns:a16="http://schemas.microsoft.com/office/drawing/2014/main" id="{9E8ABF53-3107-BD74-66E1-D9FBC4B483AE}"/>
              </a:ext>
            </a:extLst>
          </p:cNvPr>
          <p:cNvPicPr>
            <a:picLocks noChangeAspect="1"/>
          </p:cNvPicPr>
          <p:nvPr>
            <p:custDataLst>
              <p:tags r:id="rId1"/>
            </p:custDataLst>
          </p:nvPr>
        </p:nvPicPr>
        <p:blipFill>
          <a:blip r:embed="rId7"/>
          <a:stretch>
            <a:fillRect/>
          </a:stretch>
        </p:blipFill>
        <p:spPr>
          <a:xfrm>
            <a:off x="830804" y="5193396"/>
            <a:ext cx="1869466" cy="506498"/>
          </a:xfrm>
          <a:prstGeom prst="rect">
            <a:avLst/>
          </a:prstGeom>
          <a:solidFill>
            <a:schemeClr val="bg1"/>
          </a:solidFill>
        </p:spPr>
      </p:pic>
      <p:pic>
        <p:nvPicPr>
          <p:cNvPr id="5" name="Content Placeholder 36" descr="A graph with a red line&#10;&#10;Description automatically generated">
            <a:extLst>
              <a:ext uri="{FF2B5EF4-FFF2-40B4-BE49-F238E27FC236}">
                <a16:creationId xmlns:a16="http://schemas.microsoft.com/office/drawing/2014/main" id="{925EADFD-4D39-B50C-BDBA-16A587A2F6C5}"/>
              </a:ext>
            </a:extLst>
          </p:cNvPr>
          <p:cNvPicPr>
            <a:picLocks noChangeAspect="1"/>
          </p:cNvPicPr>
          <p:nvPr/>
        </p:nvPicPr>
        <p:blipFill>
          <a:blip r:embed="rId8"/>
          <a:srcRect b="5141"/>
          <a:stretch/>
        </p:blipFill>
        <p:spPr>
          <a:xfrm>
            <a:off x="4405024" y="1786572"/>
            <a:ext cx="2743200" cy="2602153"/>
          </a:xfrm>
          <a:prstGeom prst="rect">
            <a:avLst/>
          </a:prstGeom>
        </p:spPr>
      </p:pic>
      <p:pic>
        <p:nvPicPr>
          <p:cNvPr id="7" name="Picture 6" descr="\documentclass{article}&#10;\usepackage{amsmath}&#10;\pagestyle{empty}&#10;\begin{document}&#10;&#10;&#10;\begin{align*}&#10;\frac{d\alpha}{dt} &amp;= \left[k_1 \right]\left(1 - \alpha \right)^n&#10;\end{align*}&#10;&#10;\end{document}" title="IguanaTex Bitmap Display">
            <a:extLst>
              <a:ext uri="{FF2B5EF4-FFF2-40B4-BE49-F238E27FC236}">
                <a16:creationId xmlns:a16="http://schemas.microsoft.com/office/drawing/2014/main" id="{8C19C191-427A-7F56-CB89-5BA39BD9E06B}"/>
              </a:ext>
            </a:extLst>
          </p:cNvPr>
          <p:cNvPicPr>
            <a:picLocks noChangeAspect="1"/>
          </p:cNvPicPr>
          <p:nvPr>
            <p:custDataLst>
              <p:tags r:id="rId2"/>
            </p:custDataLst>
          </p:nvPr>
        </p:nvPicPr>
        <p:blipFill>
          <a:blip r:embed="rId9"/>
          <a:stretch>
            <a:fillRect/>
          </a:stretch>
        </p:blipFill>
        <p:spPr>
          <a:xfrm>
            <a:off x="5026672" y="4940147"/>
            <a:ext cx="1940347" cy="506498"/>
          </a:xfrm>
          <a:prstGeom prst="rect">
            <a:avLst/>
          </a:prstGeom>
          <a:solidFill>
            <a:schemeClr val="bg1"/>
          </a:solidFill>
          <a:ln>
            <a:noFill/>
          </a:ln>
        </p:spPr>
      </p:pic>
      <p:pic>
        <p:nvPicPr>
          <p:cNvPr id="8" name="Picture 7" descr="\documentclass{article}&#10;\usepackage{amsmath}&#10;\pagestyle{empty}&#10;\begin{document}&#10;&#10;&#10;\begin{align*}&#10;\frac{d\alpha}{dt} &amp;= \left[k_1 + k_2 \right]\left(1 - \alpha \right)^n&#10;\end{align*}&#10;&#10;\end{document}" title="IguanaTex Bitmap Display">
            <a:extLst>
              <a:ext uri="{FF2B5EF4-FFF2-40B4-BE49-F238E27FC236}">
                <a16:creationId xmlns:a16="http://schemas.microsoft.com/office/drawing/2014/main" id="{F4CADDFE-4249-36C5-EAB9-BAAB7A5DBB5A}"/>
              </a:ext>
            </a:extLst>
          </p:cNvPr>
          <p:cNvPicPr>
            <a:picLocks noChangeAspect="1"/>
          </p:cNvPicPr>
          <p:nvPr>
            <p:custDataLst>
              <p:tags r:id="rId3"/>
            </p:custDataLst>
          </p:nvPr>
        </p:nvPicPr>
        <p:blipFill>
          <a:blip r:embed="rId10"/>
          <a:stretch>
            <a:fillRect/>
          </a:stretch>
        </p:blipFill>
        <p:spPr>
          <a:xfrm>
            <a:off x="4757917" y="5699894"/>
            <a:ext cx="2477856" cy="506498"/>
          </a:xfrm>
          <a:prstGeom prst="rect">
            <a:avLst/>
          </a:prstGeom>
          <a:solidFill>
            <a:schemeClr val="bg1"/>
          </a:solidFill>
          <a:ln>
            <a:noFill/>
          </a:ln>
        </p:spPr>
      </p:pic>
      <p:pic>
        <p:nvPicPr>
          <p:cNvPr id="9" name="Content Placeholder 5" descr="A graph with a red line&#10;&#10;Description automatically generated">
            <a:extLst>
              <a:ext uri="{FF2B5EF4-FFF2-40B4-BE49-F238E27FC236}">
                <a16:creationId xmlns:a16="http://schemas.microsoft.com/office/drawing/2014/main" id="{5347E058-C2E0-4487-1358-38F20446C060}"/>
              </a:ext>
            </a:extLst>
          </p:cNvPr>
          <p:cNvPicPr>
            <a:picLocks noChangeAspect="1"/>
          </p:cNvPicPr>
          <p:nvPr/>
        </p:nvPicPr>
        <p:blipFill>
          <a:blip r:embed="rId11"/>
          <a:stretch>
            <a:fillRect/>
          </a:stretch>
        </p:blipFill>
        <p:spPr>
          <a:xfrm>
            <a:off x="8878951" y="1786572"/>
            <a:ext cx="2599687" cy="2599687"/>
          </a:xfrm>
          <a:prstGeom prst="rect">
            <a:avLst/>
          </a:prstGeom>
        </p:spPr>
      </p:pic>
      <p:sp>
        <p:nvSpPr>
          <p:cNvPr id="10" name="Plus Sign 9">
            <a:extLst>
              <a:ext uri="{FF2B5EF4-FFF2-40B4-BE49-F238E27FC236}">
                <a16:creationId xmlns:a16="http://schemas.microsoft.com/office/drawing/2014/main" id="{9CF1DA51-7D98-4706-5CDF-57AE30219885}"/>
              </a:ext>
            </a:extLst>
          </p:cNvPr>
          <p:cNvSpPr>
            <a:spLocks noChangeAspect="1"/>
          </p:cNvSpPr>
          <p:nvPr/>
        </p:nvSpPr>
        <p:spPr>
          <a:xfrm>
            <a:off x="3487330" y="2703441"/>
            <a:ext cx="457200" cy="4572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1" name="Equals 10">
            <a:extLst>
              <a:ext uri="{FF2B5EF4-FFF2-40B4-BE49-F238E27FC236}">
                <a16:creationId xmlns:a16="http://schemas.microsoft.com/office/drawing/2014/main" id="{8B806110-A2D7-AD48-B9B5-88BB81FF2B3C}"/>
              </a:ext>
            </a:extLst>
          </p:cNvPr>
          <p:cNvSpPr>
            <a:spLocks noChangeAspect="1"/>
          </p:cNvSpPr>
          <p:nvPr/>
        </p:nvSpPr>
        <p:spPr>
          <a:xfrm>
            <a:off x="7608718" y="2703441"/>
            <a:ext cx="457200" cy="4572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solidFill>
                <a:schemeClr val="tx1"/>
              </a:solidFill>
            </a:endParaRPr>
          </a:p>
        </p:txBody>
      </p:sp>
      <p:sp>
        <p:nvSpPr>
          <p:cNvPr id="12" name="TextBox 11">
            <a:extLst>
              <a:ext uri="{FF2B5EF4-FFF2-40B4-BE49-F238E27FC236}">
                <a16:creationId xmlns:a16="http://schemas.microsoft.com/office/drawing/2014/main" id="{67933B27-34A9-82E2-63ED-66E0B582EAA3}"/>
              </a:ext>
            </a:extLst>
          </p:cNvPr>
          <p:cNvSpPr txBox="1"/>
          <p:nvPr/>
        </p:nvSpPr>
        <p:spPr>
          <a:xfrm>
            <a:off x="1577487" y="1231580"/>
            <a:ext cx="516167" cy="276999"/>
          </a:xfrm>
          <a:prstGeom prst="rect">
            <a:avLst/>
          </a:prstGeom>
          <a:noFill/>
        </p:spPr>
        <p:txBody>
          <a:bodyPr wrap="none" lIns="0" tIns="0" rIns="0" bIns="0" rtlCol="0">
            <a:spAutoFit/>
          </a:bodyPr>
          <a:lstStyle/>
          <a:p>
            <a:r>
              <a:rPr lang="en-US" b="1"/>
              <a:t>n = 0</a:t>
            </a:r>
          </a:p>
        </p:txBody>
      </p:sp>
      <p:sp>
        <p:nvSpPr>
          <p:cNvPr id="13" name="TextBox 12">
            <a:extLst>
              <a:ext uri="{FF2B5EF4-FFF2-40B4-BE49-F238E27FC236}">
                <a16:creationId xmlns:a16="http://schemas.microsoft.com/office/drawing/2014/main" id="{236E10CE-B8F1-9F98-EA88-47CBD71A4896}"/>
              </a:ext>
            </a:extLst>
          </p:cNvPr>
          <p:cNvSpPr txBox="1"/>
          <p:nvPr/>
        </p:nvSpPr>
        <p:spPr>
          <a:xfrm>
            <a:off x="5299993" y="1231580"/>
            <a:ext cx="1592014" cy="276999"/>
          </a:xfrm>
          <a:prstGeom prst="rect">
            <a:avLst/>
          </a:prstGeom>
          <a:noFill/>
        </p:spPr>
        <p:txBody>
          <a:bodyPr wrap="square" lIns="0" tIns="0" rIns="0" bIns="0" rtlCol="0">
            <a:spAutoFit/>
          </a:bodyPr>
          <a:lstStyle/>
          <a:p>
            <a:r>
              <a:rPr lang="en-US" b="1"/>
              <a:t>m = 0 or k</a:t>
            </a:r>
            <a:r>
              <a:rPr lang="en-US" b="1" baseline="-25000"/>
              <a:t>2</a:t>
            </a:r>
            <a:r>
              <a:rPr lang="en-US" b="1"/>
              <a:t> = 0</a:t>
            </a:r>
          </a:p>
        </p:txBody>
      </p:sp>
      <p:sp>
        <p:nvSpPr>
          <p:cNvPr id="14" name="TextBox 13">
            <a:extLst>
              <a:ext uri="{FF2B5EF4-FFF2-40B4-BE49-F238E27FC236}">
                <a16:creationId xmlns:a16="http://schemas.microsoft.com/office/drawing/2014/main" id="{995DF80A-158C-0BDE-55CE-DD501487B7D6}"/>
              </a:ext>
            </a:extLst>
          </p:cNvPr>
          <p:cNvSpPr txBox="1"/>
          <p:nvPr/>
        </p:nvSpPr>
        <p:spPr>
          <a:xfrm>
            <a:off x="479928" y="422031"/>
            <a:ext cx="2571217" cy="615553"/>
          </a:xfrm>
          <a:prstGeom prst="rect">
            <a:avLst/>
          </a:prstGeom>
          <a:noFill/>
        </p:spPr>
        <p:txBody>
          <a:bodyPr wrap="none" lIns="0" tIns="0" rIns="0" bIns="0" rtlCol="0">
            <a:spAutoFit/>
          </a:bodyPr>
          <a:lstStyle/>
          <a:p>
            <a:pPr algn="ctr"/>
            <a:r>
              <a:rPr lang="en-US" sz="2000" b="1"/>
              <a:t>Early time behavior </a:t>
            </a:r>
            <a:br>
              <a:rPr lang="en-US" sz="2000" b="1"/>
            </a:br>
            <a:r>
              <a:rPr lang="en-US" sz="2000" b="1"/>
              <a:t>is obtained by setting</a:t>
            </a:r>
          </a:p>
        </p:txBody>
      </p:sp>
      <p:sp>
        <p:nvSpPr>
          <p:cNvPr id="15" name="TextBox 14">
            <a:extLst>
              <a:ext uri="{FF2B5EF4-FFF2-40B4-BE49-F238E27FC236}">
                <a16:creationId xmlns:a16="http://schemas.microsoft.com/office/drawing/2014/main" id="{DB053765-20F1-7358-B723-83747608772D}"/>
              </a:ext>
            </a:extLst>
          </p:cNvPr>
          <p:cNvSpPr txBox="1"/>
          <p:nvPr/>
        </p:nvSpPr>
        <p:spPr>
          <a:xfrm>
            <a:off x="4711236" y="422030"/>
            <a:ext cx="2571217" cy="615553"/>
          </a:xfrm>
          <a:prstGeom prst="rect">
            <a:avLst/>
          </a:prstGeom>
          <a:noFill/>
        </p:spPr>
        <p:txBody>
          <a:bodyPr wrap="none" lIns="0" tIns="0" rIns="0" bIns="0" rtlCol="0">
            <a:spAutoFit/>
          </a:bodyPr>
          <a:lstStyle/>
          <a:p>
            <a:pPr algn="ctr"/>
            <a:r>
              <a:rPr lang="en-US" sz="2000" b="1"/>
              <a:t>Late time behavior </a:t>
            </a:r>
          </a:p>
          <a:p>
            <a:pPr algn="ctr"/>
            <a:r>
              <a:rPr lang="en-US" sz="2000" b="1"/>
              <a:t>is obtained by setting</a:t>
            </a:r>
          </a:p>
        </p:txBody>
      </p:sp>
      <p:sp>
        <p:nvSpPr>
          <p:cNvPr id="16" name="TextBox 15">
            <a:extLst>
              <a:ext uri="{FF2B5EF4-FFF2-40B4-BE49-F238E27FC236}">
                <a16:creationId xmlns:a16="http://schemas.microsoft.com/office/drawing/2014/main" id="{439AB73D-2D14-0AA6-D21C-D1D086A807F6}"/>
              </a:ext>
            </a:extLst>
          </p:cNvPr>
          <p:cNvSpPr txBox="1"/>
          <p:nvPr/>
        </p:nvSpPr>
        <p:spPr>
          <a:xfrm>
            <a:off x="9321411" y="408236"/>
            <a:ext cx="2032608" cy="307777"/>
          </a:xfrm>
          <a:prstGeom prst="rect">
            <a:avLst/>
          </a:prstGeom>
          <a:noFill/>
        </p:spPr>
        <p:txBody>
          <a:bodyPr wrap="none" lIns="0" tIns="0" rIns="0" bIns="0" rtlCol="0">
            <a:spAutoFit/>
          </a:bodyPr>
          <a:lstStyle/>
          <a:p>
            <a:r>
              <a:rPr lang="en-US" sz="2000" b="1"/>
              <a:t>All time behavior</a:t>
            </a:r>
          </a:p>
        </p:txBody>
      </p:sp>
      <p:sp>
        <p:nvSpPr>
          <p:cNvPr id="18" name="TextBox 17">
            <a:extLst>
              <a:ext uri="{FF2B5EF4-FFF2-40B4-BE49-F238E27FC236}">
                <a16:creationId xmlns:a16="http://schemas.microsoft.com/office/drawing/2014/main" id="{535050D6-B950-82AF-995C-A9506EC6E024}"/>
              </a:ext>
            </a:extLst>
          </p:cNvPr>
          <p:cNvSpPr txBox="1"/>
          <p:nvPr/>
        </p:nvSpPr>
        <p:spPr>
          <a:xfrm>
            <a:off x="8819513" y="1140241"/>
            <a:ext cx="3036404" cy="646331"/>
          </a:xfrm>
          <a:prstGeom prst="rect">
            <a:avLst/>
          </a:prstGeom>
          <a:noFill/>
        </p:spPr>
        <p:txBody>
          <a:bodyPr wrap="square">
            <a:spAutoFit/>
          </a:bodyPr>
          <a:lstStyle/>
          <a:p>
            <a:pPr algn="ctr"/>
            <a:r>
              <a:rPr lang="en-US" sz="1800" b="1"/>
              <a:t>Obtained by combining the two behaviors</a:t>
            </a:r>
          </a:p>
        </p:txBody>
      </p:sp>
      <p:pic>
        <p:nvPicPr>
          <p:cNvPr id="19" name="Content Placeholder 6" descr="\documentclass{article}&#10;\usepackage{amsmath}&#10;\pagestyle{empty}&#10;\begin{document}&#10;&#10;&#10;\begin{align*}&#10;\frac{d\alpha}{dt} &amp;= \left[k_1 + k_2 \alpha^m \right]\left(1 - \alpha \right)^n \\&#10;k_i &amp;= A_i \exp \left[-\frac{E_i}{RT} \right]&#10;\end{align*}&#10;&#10;\end{document}" title="IguanaTex Bitmap Display">
            <a:extLst>
              <a:ext uri="{FF2B5EF4-FFF2-40B4-BE49-F238E27FC236}">
                <a16:creationId xmlns:a16="http://schemas.microsoft.com/office/drawing/2014/main" id="{D1F21E61-F710-407B-22AB-5826C184325A}"/>
              </a:ext>
            </a:extLst>
          </p:cNvPr>
          <p:cNvPicPr>
            <a:picLocks noChangeAspect="1"/>
          </p:cNvPicPr>
          <p:nvPr>
            <p:custDataLst>
              <p:tags r:id="rId4"/>
            </p:custDataLst>
          </p:nvPr>
        </p:nvPicPr>
        <p:blipFill>
          <a:blip r:embed="rId12"/>
          <a:srcRect b="57391"/>
          <a:stretch/>
        </p:blipFill>
        <p:spPr>
          <a:xfrm>
            <a:off x="9035474" y="5193396"/>
            <a:ext cx="2820443" cy="506498"/>
          </a:xfrm>
          <a:prstGeom prst="rect">
            <a:avLst/>
          </a:prstGeom>
        </p:spPr>
      </p:pic>
    </p:spTree>
    <p:extLst>
      <p:ext uri="{BB962C8B-B14F-4D97-AF65-F5344CB8AC3E}">
        <p14:creationId xmlns:p14="http://schemas.microsoft.com/office/powerpoint/2010/main" val="189511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E1F9-D574-2EBE-20E3-980747BDCD01}"/>
              </a:ext>
            </a:extLst>
          </p:cNvPr>
          <p:cNvSpPr>
            <a:spLocks noGrp="1"/>
          </p:cNvSpPr>
          <p:nvPr>
            <p:ph type="title"/>
          </p:nvPr>
        </p:nvSpPr>
        <p:spPr/>
        <p:txBody>
          <a:bodyPr/>
          <a:lstStyle/>
          <a:p>
            <a:r>
              <a:rPr lang="en-US" sz="2400"/>
              <a:t>Note the equivalence between the literature equation and Kamal equation</a:t>
            </a:r>
          </a:p>
        </p:txBody>
      </p:sp>
      <p:pic>
        <p:nvPicPr>
          <p:cNvPr id="10" name="Picture 9" descr="\documentclass{article}&#10;\usepackage{amsmath}&#10;\pagestyle{empty}&#10;\begin{document}&#10;&#10;&#10;\begin{align*}&#10;\frac{d\alpha}{dt} &amp;= \left[k_1 + k_2 \alpha^m \right]\left(1 - \alpha \right)^n \\&#10;k_i &amp;= A_i \exp \left[-\frac{E_i}{RT} \right]&#10;\end{align*}&#10;&#10;\end{document}" title="IguanaTex Bitmap Display">
            <a:extLst>
              <a:ext uri="{FF2B5EF4-FFF2-40B4-BE49-F238E27FC236}">
                <a16:creationId xmlns:a16="http://schemas.microsoft.com/office/drawing/2014/main" id="{7AD8431E-9E74-3DC0-24C6-B4B4F0B5C0AB}"/>
              </a:ext>
            </a:extLst>
          </p:cNvPr>
          <p:cNvPicPr>
            <a:picLocks noChangeAspect="1"/>
          </p:cNvPicPr>
          <p:nvPr>
            <p:custDataLst>
              <p:tags r:id="rId1"/>
            </p:custDataLst>
          </p:nvPr>
        </p:nvPicPr>
        <p:blipFill>
          <a:blip r:embed="rId6"/>
          <a:stretch>
            <a:fillRect/>
          </a:stretch>
        </p:blipFill>
        <p:spPr>
          <a:xfrm>
            <a:off x="7635259" y="3830576"/>
            <a:ext cx="2910475" cy="1226667"/>
          </a:xfrm>
          <a:prstGeom prst="rect">
            <a:avLst/>
          </a:prstGeom>
        </p:spPr>
      </p:pic>
      <p:sp>
        <p:nvSpPr>
          <p:cNvPr id="12" name="TextBox 11">
            <a:extLst>
              <a:ext uri="{FF2B5EF4-FFF2-40B4-BE49-F238E27FC236}">
                <a16:creationId xmlns:a16="http://schemas.microsoft.com/office/drawing/2014/main" id="{1D7EE51F-EFAA-E595-9333-9A6D72F0DDAD}"/>
              </a:ext>
            </a:extLst>
          </p:cNvPr>
          <p:cNvSpPr txBox="1"/>
          <p:nvPr/>
        </p:nvSpPr>
        <p:spPr>
          <a:xfrm>
            <a:off x="5159883" y="4339134"/>
            <a:ext cx="1864293" cy="307777"/>
          </a:xfrm>
          <a:prstGeom prst="rect">
            <a:avLst/>
          </a:prstGeom>
          <a:noFill/>
        </p:spPr>
        <p:txBody>
          <a:bodyPr wrap="none" lIns="0" tIns="0" rIns="0" bIns="0" rtlCol="0">
            <a:spAutoFit/>
          </a:bodyPr>
          <a:lstStyle/>
          <a:p>
            <a:r>
              <a:rPr lang="en-US" sz="2000" b="1"/>
              <a:t>Kamal equation</a:t>
            </a:r>
          </a:p>
        </p:txBody>
      </p:sp>
      <p:sp>
        <p:nvSpPr>
          <p:cNvPr id="13" name="TextBox 12">
            <a:extLst>
              <a:ext uri="{FF2B5EF4-FFF2-40B4-BE49-F238E27FC236}">
                <a16:creationId xmlns:a16="http://schemas.microsoft.com/office/drawing/2014/main" id="{5CBD9CBC-0147-20F9-F9BB-5FD1DC2551C5}"/>
              </a:ext>
            </a:extLst>
          </p:cNvPr>
          <p:cNvSpPr txBox="1"/>
          <p:nvPr/>
        </p:nvSpPr>
        <p:spPr>
          <a:xfrm>
            <a:off x="664989" y="991159"/>
            <a:ext cx="3316614" cy="307777"/>
          </a:xfrm>
          <a:prstGeom prst="rect">
            <a:avLst/>
          </a:prstGeom>
          <a:noFill/>
        </p:spPr>
        <p:txBody>
          <a:bodyPr wrap="none" lIns="0" tIns="0" rIns="0" bIns="0" rtlCol="0">
            <a:spAutoFit/>
          </a:bodyPr>
          <a:lstStyle/>
          <a:p>
            <a:r>
              <a:rPr lang="en-US" sz="2000" b="1"/>
              <a:t>Equation from the literature</a:t>
            </a:r>
          </a:p>
        </p:txBody>
      </p:sp>
      <p:pic>
        <p:nvPicPr>
          <p:cNvPr id="3" name="Picture 2" descr="\documentclass{article}&#10;\usepackage{amsmath}&#10;\pagestyle{empty}&#10;\begin{document}&#10;&#10;&#10;\begin{align*}&#10;\frac{d\alpha}{dt} = A\left(\alpha\right) \exp \left[-\frac{E_a\left(\alpha\right)}{RT} \right]f\left(\alpha\right)&#10;\end{align*}&#10;&#10;\end{document}" title="IguanaTex Bitmap Display">
            <a:extLst>
              <a:ext uri="{FF2B5EF4-FFF2-40B4-BE49-F238E27FC236}">
                <a16:creationId xmlns:a16="http://schemas.microsoft.com/office/drawing/2014/main" id="{30B3AA65-EBB0-F9F2-C0E5-C9381FBABBFA}"/>
              </a:ext>
            </a:extLst>
          </p:cNvPr>
          <p:cNvPicPr>
            <a:picLocks noChangeAspect="1"/>
          </p:cNvPicPr>
          <p:nvPr>
            <p:custDataLst>
              <p:tags r:id="rId2"/>
            </p:custDataLst>
          </p:nvPr>
        </p:nvPicPr>
        <p:blipFill>
          <a:blip r:embed="rId7"/>
          <a:stretch>
            <a:fillRect/>
          </a:stretch>
        </p:blipFill>
        <p:spPr>
          <a:xfrm>
            <a:off x="755865" y="1681854"/>
            <a:ext cx="3529142" cy="608000"/>
          </a:xfrm>
          <a:prstGeom prst="rect">
            <a:avLst/>
          </a:prstGeom>
        </p:spPr>
      </p:pic>
      <p:pic>
        <p:nvPicPr>
          <p:cNvPr id="7" name="Picture 6" descr="\documentclass{article}&#10;\usepackage{amsmath}&#10;\pagestyle{empty}&#10;\begin{document}&#10;&#10;&#10;\begin{align*}&#10;f\left(\alpha \right) = \alpha^m \left(1-\alpha \right)^n&#10;\end{align*}&#10;&#10;\end{document}" title="IguanaTex Bitmap Display">
            <a:extLst>
              <a:ext uri="{FF2B5EF4-FFF2-40B4-BE49-F238E27FC236}">
                <a16:creationId xmlns:a16="http://schemas.microsoft.com/office/drawing/2014/main" id="{0C365D3A-53D3-FBA3-0B00-1C2D31419165}"/>
              </a:ext>
            </a:extLst>
          </p:cNvPr>
          <p:cNvPicPr>
            <a:picLocks noChangeAspect="1"/>
          </p:cNvPicPr>
          <p:nvPr>
            <p:custDataLst>
              <p:tags r:id="rId3"/>
            </p:custDataLst>
          </p:nvPr>
        </p:nvPicPr>
        <p:blipFill>
          <a:blip r:embed="rId8"/>
          <a:stretch>
            <a:fillRect/>
          </a:stretch>
        </p:blipFill>
        <p:spPr>
          <a:xfrm>
            <a:off x="4784514" y="1413664"/>
            <a:ext cx="2188190" cy="268190"/>
          </a:xfrm>
          <a:prstGeom prst="rect">
            <a:avLst/>
          </a:prstGeom>
        </p:spPr>
      </p:pic>
      <p:pic>
        <p:nvPicPr>
          <p:cNvPr id="9" name="Picture 8" descr="\documentclass{article}&#10;\usepackage{amsmath}&#10;\pagestyle{empty}&#10;\begin{document}&#10;&#10;&#10;\begin{align*}&#10;\frac{d\alpha}{dt} = A\left(\alpha\right) \exp \left[-\frac{E_a\left(\alpha\right)}{RT} \right]\left(1-\alpha \right)^n \alpha^m&#10;\end{align*}&#10;&#10;\end{document}" title="IguanaTex Bitmap Display">
            <a:extLst>
              <a:ext uri="{FF2B5EF4-FFF2-40B4-BE49-F238E27FC236}">
                <a16:creationId xmlns:a16="http://schemas.microsoft.com/office/drawing/2014/main" id="{7EEA93BF-B270-0CCB-4E80-BD42E5F8B362}"/>
              </a:ext>
            </a:extLst>
          </p:cNvPr>
          <p:cNvPicPr>
            <a:picLocks noChangeAspect="1"/>
          </p:cNvPicPr>
          <p:nvPr>
            <p:custDataLst>
              <p:tags r:id="rId4"/>
            </p:custDataLst>
          </p:nvPr>
        </p:nvPicPr>
        <p:blipFill>
          <a:blip r:embed="rId9"/>
          <a:stretch>
            <a:fillRect/>
          </a:stretch>
        </p:blipFill>
        <p:spPr>
          <a:xfrm>
            <a:off x="6889444" y="1745610"/>
            <a:ext cx="4312381" cy="608000"/>
          </a:xfrm>
          <a:prstGeom prst="rect">
            <a:avLst/>
          </a:prstGeom>
        </p:spPr>
      </p:pic>
      <p:sp>
        <p:nvSpPr>
          <p:cNvPr id="15" name="Arrow: Right 14">
            <a:extLst>
              <a:ext uri="{FF2B5EF4-FFF2-40B4-BE49-F238E27FC236}">
                <a16:creationId xmlns:a16="http://schemas.microsoft.com/office/drawing/2014/main" id="{49CCAD7D-801F-66A0-CCCC-E58F585E6114}"/>
              </a:ext>
            </a:extLst>
          </p:cNvPr>
          <p:cNvSpPr/>
          <p:nvPr/>
        </p:nvSpPr>
        <p:spPr>
          <a:xfrm>
            <a:off x="5367907" y="1805559"/>
            <a:ext cx="1021404" cy="48810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6" name="Arrow: Up-Down 15">
            <a:extLst>
              <a:ext uri="{FF2B5EF4-FFF2-40B4-BE49-F238E27FC236}">
                <a16:creationId xmlns:a16="http://schemas.microsoft.com/office/drawing/2014/main" id="{642E08B0-51A7-3F58-C0C5-F2B47CA5ACDF}"/>
              </a:ext>
            </a:extLst>
          </p:cNvPr>
          <p:cNvSpPr/>
          <p:nvPr/>
        </p:nvSpPr>
        <p:spPr>
          <a:xfrm>
            <a:off x="8822986" y="2588121"/>
            <a:ext cx="535022" cy="1210946"/>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7" name="TextBox 16">
            <a:extLst>
              <a:ext uri="{FF2B5EF4-FFF2-40B4-BE49-F238E27FC236}">
                <a16:creationId xmlns:a16="http://schemas.microsoft.com/office/drawing/2014/main" id="{D6C4BC98-FA0E-46B3-BFAC-CB9C88CA0D60}"/>
              </a:ext>
            </a:extLst>
          </p:cNvPr>
          <p:cNvSpPr txBox="1"/>
          <p:nvPr/>
        </p:nvSpPr>
        <p:spPr>
          <a:xfrm>
            <a:off x="2731333" y="5559064"/>
            <a:ext cx="6721392" cy="615553"/>
          </a:xfrm>
          <a:prstGeom prst="rect">
            <a:avLst/>
          </a:prstGeom>
          <a:noFill/>
        </p:spPr>
        <p:txBody>
          <a:bodyPr wrap="none" lIns="0" tIns="0" rIns="0" bIns="0" rtlCol="0">
            <a:spAutoFit/>
          </a:bodyPr>
          <a:lstStyle/>
          <a:p>
            <a:pPr algn="ctr"/>
            <a:r>
              <a:rPr lang="en-US" sz="2000" b="1" dirty="0">
                <a:solidFill>
                  <a:srgbClr val="00C7E6"/>
                </a:solidFill>
              </a:rPr>
              <a:t>We will use Kamal equation to analyze the AEM kinetics </a:t>
            </a:r>
            <a:br>
              <a:rPr lang="en-US" sz="2000" b="1" dirty="0">
                <a:solidFill>
                  <a:srgbClr val="00C7E6"/>
                </a:solidFill>
              </a:rPr>
            </a:br>
            <a:r>
              <a:rPr lang="en-US" sz="2000" b="1" dirty="0">
                <a:solidFill>
                  <a:srgbClr val="00C7E6"/>
                </a:solidFill>
              </a:rPr>
              <a:t>on account of the advantages discussed so far</a:t>
            </a:r>
          </a:p>
        </p:txBody>
      </p:sp>
    </p:spTree>
    <p:extLst>
      <p:ext uri="{BB962C8B-B14F-4D97-AF65-F5344CB8AC3E}">
        <p14:creationId xmlns:p14="http://schemas.microsoft.com/office/powerpoint/2010/main" val="361984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5290-CD10-F548-C371-A0606A10219A}"/>
              </a:ext>
            </a:extLst>
          </p:cNvPr>
          <p:cNvSpPr>
            <a:spLocks noGrp="1"/>
          </p:cNvSpPr>
          <p:nvPr>
            <p:ph type="title"/>
          </p:nvPr>
        </p:nvSpPr>
        <p:spPr/>
        <p:txBody>
          <a:bodyPr/>
          <a:lstStyle/>
          <a:p>
            <a:r>
              <a:rPr lang="en-US" sz="2400"/>
              <a:t>In a nutshell, we will solve Kamal equation to simulate the kinetics and energy equation to simulate temperature behavior</a:t>
            </a:r>
          </a:p>
        </p:txBody>
      </p:sp>
      <p:pic>
        <p:nvPicPr>
          <p:cNvPr id="4" name="Picture 3" descr="\documentclass{article}&#10;\usepackage{amsmath}&#10;\pagestyle{empty}&#10;\begin{document}&#10;&#10;&#10;\begin{align*}&#10;\frac{d\alpha}{dt} &amp;= \left[k_1 + k_2 \alpha^m \right]\left(1 - \alpha \right)^n \\&#10;k_i &amp;= A_i \exp \left[-\frac{E_i}{RT} \right]&#10;\end{align*}&#10;&#10;\end{document}" title="IguanaTex Bitmap Display">
            <a:extLst>
              <a:ext uri="{FF2B5EF4-FFF2-40B4-BE49-F238E27FC236}">
                <a16:creationId xmlns:a16="http://schemas.microsoft.com/office/drawing/2014/main" id="{288B75FA-D583-2866-5CDE-B0A5B3F8531C}"/>
              </a:ext>
            </a:extLst>
          </p:cNvPr>
          <p:cNvPicPr>
            <a:picLocks noChangeAspect="1"/>
          </p:cNvPicPr>
          <p:nvPr>
            <p:custDataLst>
              <p:tags r:id="rId1"/>
            </p:custDataLst>
          </p:nvPr>
        </p:nvPicPr>
        <p:blipFill>
          <a:blip r:embed="rId4"/>
          <a:stretch>
            <a:fillRect/>
          </a:stretch>
        </p:blipFill>
        <p:spPr>
          <a:xfrm>
            <a:off x="2080553" y="2510110"/>
            <a:ext cx="2910475" cy="1226667"/>
          </a:xfrm>
          <a:prstGeom prst="rect">
            <a:avLst/>
          </a:prstGeom>
        </p:spPr>
      </p:pic>
      <p:pic>
        <p:nvPicPr>
          <p:cNvPr id="5" name="Picture 4" descr="\documentclass{article}&#10;\usepackage{amsmath}&#10;\pagestyle{empty}&#10;\begin{document}&#10;&#10;&#10;\begin{align*}&#10;\rho C_p \frac{\partial T}{\partial t} = k \nabla^2 T + \rho{\Delta H_g}\frac{d\alpha}{dt}&#10;\end{align*}&#10;&#10;\end{document}" title="IguanaTex Bitmap Display">
            <a:extLst>
              <a:ext uri="{FF2B5EF4-FFF2-40B4-BE49-F238E27FC236}">
                <a16:creationId xmlns:a16="http://schemas.microsoft.com/office/drawing/2014/main" id="{57F5A3EF-6F7F-0056-64BF-BEB41FF124F7}"/>
              </a:ext>
            </a:extLst>
          </p:cNvPr>
          <p:cNvPicPr>
            <a:picLocks noChangeAspect="1"/>
          </p:cNvPicPr>
          <p:nvPr>
            <p:custDataLst>
              <p:tags r:id="rId2"/>
            </p:custDataLst>
          </p:nvPr>
        </p:nvPicPr>
        <p:blipFill>
          <a:blip r:embed="rId5"/>
          <a:stretch>
            <a:fillRect/>
          </a:stretch>
        </p:blipFill>
        <p:spPr>
          <a:xfrm>
            <a:off x="6772175" y="2907572"/>
            <a:ext cx="3102475" cy="531809"/>
          </a:xfrm>
          <a:prstGeom prst="rect">
            <a:avLst/>
          </a:prstGeom>
        </p:spPr>
      </p:pic>
      <p:sp>
        <p:nvSpPr>
          <p:cNvPr id="6" name="Rectangle 5">
            <a:extLst>
              <a:ext uri="{FF2B5EF4-FFF2-40B4-BE49-F238E27FC236}">
                <a16:creationId xmlns:a16="http://schemas.microsoft.com/office/drawing/2014/main" id="{9E31BFED-3A69-61E5-3812-2BDE6E1295AE}"/>
              </a:ext>
            </a:extLst>
          </p:cNvPr>
          <p:cNvSpPr/>
          <p:nvPr/>
        </p:nvSpPr>
        <p:spPr>
          <a:xfrm>
            <a:off x="1773598" y="2386573"/>
            <a:ext cx="3916759" cy="1474774"/>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7" name="Rectangle 6">
            <a:extLst>
              <a:ext uri="{FF2B5EF4-FFF2-40B4-BE49-F238E27FC236}">
                <a16:creationId xmlns:a16="http://schemas.microsoft.com/office/drawing/2014/main" id="{5ACC0707-3588-D1C9-9D72-F83653E663E6}"/>
              </a:ext>
            </a:extLst>
          </p:cNvPr>
          <p:cNvSpPr/>
          <p:nvPr/>
        </p:nvSpPr>
        <p:spPr>
          <a:xfrm>
            <a:off x="6365032" y="2780543"/>
            <a:ext cx="3916759" cy="787399"/>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8" name="TextBox 7">
            <a:extLst>
              <a:ext uri="{FF2B5EF4-FFF2-40B4-BE49-F238E27FC236}">
                <a16:creationId xmlns:a16="http://schemas.microsoft.com/office/drawing/2014/main" id="{AE08E9B1-1E7C-B5CA-1A4A-44829C904D4D}"/>
              </a:ext>
            </a:extLst>
          </p:cNvPr>
          <p:cNvSpPr txBox="1"/>
          <p:nvPr/>
        </p:nvSpPr>
        <p:spPr>
          <a:xfrm>
            <a:off x="2838903" y="1779667"/>
            <a:ext cx="2085507" cy="307777"/>
          </a:xfrm>
          <a:prstGeom prst="rect">
            <a:avLst/>
          </a:prstGeom>
          <a:noFill/>
        </p:spPr>
        <p:txBody>
          <a:bodyPr wrap="none" lIns="0" tIns="0" rIns="0" bIns="0" rtlCol="0">
            <a:spAutoFit/>
          </a:bodyPr>
          <a:lstStyle/>
          <a:p>
            <a:r>
              <a:rPr lang="en-US" sz="2000" b="1"/>
              <a:t>Kinetics equation</a:t>
            </a:r>
          </a:p>
        </p:txBody>
      </p:sp>
      <p:sp>
        <p:nvSpPr>
          <p:cNvPr id="9" name="TextBox 8">
            <a:extLst>
              <a:ext uri="{FF2B5EF4-FFF2-40B4-BE49-F238E27FC236}">
                <a16:creationId xmlns:a16="http://schemas.microsoft.com/office/drawing/2014/main" id="{802E59C5-55CA-96A3-4A51-9CDA257088D2}"/>
              </a:ext>
            </a:extLst>
          </p:cNvPr>
          <p:cNvSpPr txBox="1"/>
          <p:nvPr/>
        </p:nvSpPr>
        <p:spPr>
          <a:xfrm>
            <a:off x="7547109" y="1779667"/>
            <a:ext cx="1958870" cy="307777"/>
          </a:xfrm>
          <a:prstGeom prst="rect">
            <a:avLst/>
          </a:prstGeom>
          <a:noFill/>
        </p:spPr>
        <p:txBody>
          <a:bodyPr wrap="none" lIns="0" tIns="0" rIns="0" bIns="0" rtlCol="0">
            <a:spAutoFit/>
          </a:bodyPr>
          <a:lstStyle/>
          <a:p>
            <a:r>
              <a:rPr lang="en-US" sz="2000" b="1"/>
              <a:t>Energy equation</a:t>
            </a:r>
          </a:p>
        </p:txBody>
      </p:sp>
      <p:sp>
        <p:nvSpPr>
          <p:cNvPr id="10" name="TextBox 9">
            <a:extLst>
              <a:ext uri="{FF2B5EF4-FFF2-40B4-BE49-F238E27FC236}">
                <a16:creationId xmlns:a16="http://schemas.microsoft.com/office/drawing/2014/main" id="{738147DF-8EDB-12D6-C2E3-A505C4E20FB3}"/>
              </a:ext>
            </a:extLst>
          </p:cNvPr>
          <p:cNvSpPr txBox="1"/>
          <p:nvPr/>
        </p:nvSpPr>
        <p:spPr>
          <a:xfrm>
            <a:off x="2688016" y="4554446"/>
            <a:ext cx="6815968" cy="1231106"/>
          </a:xfrm>
          <a:prstGeom prst="rect">
            <a:avLst/>
          </a:prstGeom>
          <a:noFill/>
        </p:spPr>
        <p:txBody>
          <a:bodyPr wrap="none" lIns="0" tIns="0" rIns="0" bIns="0" rtlCol="0">
            <a:spAutoFit/>
          </a:bodyPr>
          <a:lstStyle/>
          <a:p>
            <a:pPr algn="ctr"/>
            <a:r>
              <a:rPr lang="en-US" sz="2000"/>
              <a:t>To solve these equations, we will need material properties </a:t>
            </a:r>
            <a:br>
              <a:rPr lang="en-US" sz="2000"/>
            </a:br>
            <a:r>
              <a:rPr lang="en-US" sz="2000"/>
              <a:t>such as reaction parameters and density, specific heat etc. </a:t>
            </a:r>
          </a:p>
          <a:p>
            <a:pPr algn="ctr"/>
            <a:endParaRPr lang="en-US" sz="2000"/>
          </a:p>
          <a:p>
            <a:pPr algn="ctr"/>
            <a:r>
              <a:rPr lang="en-US" sz="2000"/>
              <a:t>Let us start with reaction parameters</a:t>
            </a:r>
          </a:p>
        </p:txBody>
      </p:sp>
    </p:spTree>
    <p:extLst>
      <p:ext uri="{BB962C8B-B14F-4D97-AF65-F5344CB8AC3E}">
        <p14:creationId xmlns:p14="http://schemas.microsoft.com/office/powerpoint/2010/main" val="26742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AB30-664C-709A-9E77-688D096BC6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7E843C-9F88-314A-0991-BCB9D6A5732B}"/>
              </a:ext>
            </a:extLst>
          </p:cNvPr>
          <p:cNvSpPr txBox="1"/>
          <p:nvPr/>
        </p:nvSpPr>
        <p:spPr>
          <a:xfrm>
            <a:off x="1499681" y="674400"/>
            <a:ext cx="9192637" cy="5509200"/>
          </a:xfrm>
          <a:prstGeom prst="rect">
            <a:avLst/>
          </a:prstGeom>
          <a:noFill/>
        </p:spPr>
        <p:txBody>
          <a:bodyPr wrap="square">
            <a:spAutoFit/>
          </a:bodyPr>
          <a:lstStyle/>
          <a:p>
            <a:pPr algn="ctr"/>
            <a:r>
              <a:rPr lang="en-US" sz="3200" b="1" dirty="0">
                <a:solidFill>
                  <a:schemeClr val="tx1"/>
                </a:solidFill>
                <a:latin typeface="+mj-lt"/>
              </a:rPr>
              <a:t>To perform numerical simulations, we will need following information</a:t>
            </a:r>
            <a:br>
              <a:rPr lang="en-US" sz="3200" b="1" dirty="0">
                <a:solidFill>
                  <a:schemeClr val="tx1"/>
                </a:solidFill>
                <a:latin typeface="+mj-lt"/>
              </a:rPr>
            </a:br>
            <a:endParaRPr lang="en-US" sz="3200" b="1" dirty="0">
              <a:solidFill>
                <a:schemeClr val="tx1"/>
              </a:solidFill>
              <a:latin typeface="+mj-lt"/>
            </a:endParaRPr>
          </a:p>
          <a:p>
            <a:pPr marL="457200" indent="-457200">
              <a:buFont typeface="Wingdings" panose="05000000000000000000" pitchFamily="2" charset="2"/>
              <a:buChar char="ü"/>
            </a:pPr>
            <a:r>
              <a:rPr lang="en-US" sz="3200" b="1" dirty="0">
                <a:solidFill>
                  <a:srgbClr val="00B050"/>
                </a:solidFill>
                <a:latin typeface="+mj-lt"/>
              </a:rPr>
              <a:t>Governing equations</a:t>
            </a:r>
          </a:p>
          <a:p>
            <a:pPr marL="457200" indent="-457200">
              <a:buFont typeface="Arial" panose="020B0604020202020204" pitchFamily="34" charset="0"/>
              <a:buChar char="•"/>
            </a:pPr>
            <a:r>
              <a:rPr lang="en-US" sz="3200" b="1" dirty="0">
                <a:solidFill>
                  <a:srgbClr val="C00000"/>
                </a:solidFill>
                <a:latin typeface="+mj-lt"/>
              </a:rPr>
              <a:t>Simulation parameters</a:t>
            </a:r>
          </a:p>
          <a:p>
            <a:pPr marL="914400" lvl="1" indent="-457200">
              <a:buFont typeface="Arial" panose="020B0604020202020204" pitchFamily="34" charset="0"/>
              <a:buChar char="•"/>
            </a:pPr>
            <a:r>
              <a:rPr lang="en-US" sz="3200" b="1" dirty="0">
                <a:solidFill>
                  <a:srgbClr val="C00000"/>
                </a:solidFill>
                <a:latin typeface="+mj-lt"/>
              </a:rPr>
              <a:t>Kinetic parameters</a:t>
            </a:r>
          </a:p>
          <a:p>
            <a:pPr marL="914400" lvl="1" indent="-457200">
              <a:buFont typeface="Arial" panose="020B0604020202020204" pitchFamily="34" charset="0"/>
              <a:buChar char="•"/>
            </a:pPr>
            <a:r>
              <a:rPr lang="en-US" sz="3200" b="1" dirty="0">
                <a:latin typeface="+mj-lt"/>
              </a:rPr>
              <a:t>Material properties</a:t>
            </a:r>
          </a:p>
          <a:p>
            <a:pPr marL="457200" indent="-457200">
              <a:buFont typeface="Arial" panose="020B0604020202020204" pitchFamily="34" charset="0"/>
              <a:buChar char="•"/>
            </a:pPr>
            <a:r>
              <a:rPr lang="en-US" sz="3200" b="1" dirty="0">
                <a:latin typeface="+mj-lt"/>
              </a:rPr>
              <a:t>Simulation geometry</a:t>
            </a:r>
          </a:p>
          <a:p>
            <a:pPr marL="457200" indent="-457200">
              <a:buFont typeface="Arial" panose="020B0604020202020204" pitchFamily="34" charset="0"/>
              <a:buChar char="•"/>
            </a:pPr>
            <a:r>
              <a:rPr lang="en-US" sz="3200" b="1" dirty="0">
                <a:latin typeface="+mj-lt"/>
              </a:rPr>
              <a:t>Problem setup</a:t>
            </a:r>
          </a:p>
          <a:p>
            <a:pPr marL="457200" indent="-457200">
              <a:buFont typeface="Arial" panose="020B0604020202020204" pitchFamily="34" charset="0"/>
              <a:buChar char="•"/>
            </a:pPr>
            <a:endParaRPr lang="en-US" sz="3200" b="1" dirty="0">
              <a:latin typeface="+mj-lt"/>
            </a:endParaRPr>
          </a:p>
          <a:p>
            <a:r>
              <a:rPr lang="en-US" sz="3200" b="1" dirty="0">
                <a:latin typeface="+mj-lt"/>
              </a:rPr>
              <a:t>Lastly, we will look at the results</a:t>
            </a:r>
          </a:p>
        </p:txBody>
      </p:sp>
    </p:spTree>
    <p:extLst>
      <p:ext uri="{BB962C8B-B14F-4D97-AF65-F5344CB8AC3E}">
        <p14:creationId xmlns:p14="http://schemas.microsoft.com/office/powerpoint/2010/main" val="379847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3E14-548A-37CC-454F-2B6A2F143B44}"/>
              </a:ext>
            </a:extLst>
          </p:cNvPr>
          <p:cNvSpPr>
            <a:spLocks noGrp="1"/>
          </p:cNvSpPr>
          <p:nvPr>
            <p:ph type="title"/>
          </p:nvPr>
        </p:nvSpPr>
        <p:spPr/>
        <p:txBody>
          <a:bodyPr/>
          <a:lstStyle/>
          <a:p>
            <a:r>
              <a:rPr lang="en-US" sz="2400" dirty="0"/>
              <a:t>In this study, two AEMs of interest to 3M with distinctly different reaction kinetics — one fast and one slow — are selected for comparison.</a:t>
            </a:r>
          </a:p>
        </p:txBody>
      </p:sp>
      <p:sp>
        <p:nvSpPr>
          <p:cNvPr id="4" name="Content Placeholder 3">
            <a:extLst>
              <a:ext uri="{FF2B5EF4-FFF2-40B4-BE49-F238E27FC236}">
                <a16:creationId xmlns:a16="http://schemas.microsoft.com/office/drawing/2014/main" id="{5A9D28FE-0984-695B-7EE9-9F9A0D7856E4}"/>
              </a:ext>
            </a:extLst>
          </p:cNvPr>
          <p:cNvSpPr>
            <a:spLocks noGrp="1"/>
          </p:cNvSpPr>
          <p:nvPr>
            <p:ph sz="quarter" idx="16"/>
          </p:nvPr>
        </p:nvSpPr>
        <p:spPr>
          <a:xfrm>
            <a:off x="6364224" y="1295401"/>
            <a:ext cx="5446776" cy="4953000"/>
          </a:xfrm>
        </p:spPr>
        <p:txBody>
          <a:bodyPr anchor="ctr"/>
          <a:lstStyle/>
          <a:p>
            <a:pPr marL="342900" indent="-342900">
              <a:buFont typeface="Arial" panose="020B0604020202020204" pitchFamily="34" charset="0"/>
              <a:buChar char="•"/>
            </a:pPr>
            <a:r>
              <a:rPr lang="en-US" sz="1800" dirty="0"/>
              <a:t>The degree of conversion (α) ranges from 0 for completely unreacted material to 1 for fully decomposed material.</a:t>
            </a:r>
          </a:p>
          <a:p>
            <a:pPr marL="342900" indent="-342900">
              <a:buFont typeface="Arial" panose="020B0604020202020204" pitchFamily="34" charset="0"/>
              <a:buChar char="•"/>
            </a:pPr>
            <a:r>
              <a:rPr lang="en-US" sz="1800" dirty="0"/>
              <a:t>At 55 °C, AEM 1 decomposes slowly, requiring nearly 30 days to reach full conversion.</a:t>
            </a:r>
          </a:p>
          <a:p>
            <a:pPr marL="342900" indent="-342900">
              <a:buFont typeface="Arial" panose="020B0604020202020204" pitchFamily="34" charset="0"/>
              <a:buChar char="•"/>
            </a:pPr>
            <a:r>
              <a:rPr lang="en-US" sz="1800" dirty="0"/>
              <a:t>In contrast, AEM 2 decomposes rapidly, reaching near-complete conversion in less than 5 days at the same temperature.</a:t>
            </a:r>
          </a:p>
          <a:p>
            <a:pPr marL="342900" indent="-342900">
              <a:buFont typeface="Arial" panose="020B0604020202020204" pitchFamily="34" charset="0"/>
              <a:buChar char="•"/>
            </a:pPr>
            <a:r>
              <a:rPr lang="en-US" sz="1800" dirty="0"/>
              <a:t>Similar kinetic behavior is observed across other temperatures.</a:t>
            </a:r>
          </a:p>
        </p:txBody>
      </p:sp>
      <p:pic>
        <p:nvPicPr>
          <p:cNvPr id="10" name="Content Placeholder 9">
            <a:extLst>
              <a:ext uri="{FF2B5EF4-FFF2-40B4-BE49-F238E27FC236}">
                <a16:creationId xmlns:a16="http://schemas.microsoft.com/office/drawing/2014/main" id="{952BBF0A-8D77-CD30-2B54-A614679A624D}"/>
              </a:ext>
            </a:extLst>
          </p:cNvPr>
          <p:cNvPicPr>
            <a:picLocks noGrp="1" noChangeAspect="1"/>
          </p:cNvPicPr>
          <p:nvPr>
            <p:ph sz="quarter" idx="15"/>
          </p:nvPr>
        </p:nvPicPr>
        <p:blipFill>
          <a:blip r:embed="rId3"/>
          <a:stretch>
            <a:fillRect/>
          </a:stretch>
        </p:blipFill>
        <p:spPr>
          <a:xfrm>
            <a:off x="379413" y="2067224"/>
            <a:ext cx="5715000" cy="3409352"/>
          </a:xfrm>
          <a:prstGeom prst="rect">
            <a:avLst/>
          </a:prstGeom>
        </p:spPr>
      </p:pic>
    </p:spTree>
    <p:extLst>
      <p:ext uri="{BB962C8B-B14F-4D97-AF65-F5344CB8AC3E}">
        <p14:creationId xmlns:p14="http://schemas.microsoft.com/office/powerpoint/2010/main" val="8574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8F01-22F0-4B64-AF7E-02875DA5BB68}"/>
              </a:ext>
            </a:extLst>
          </p:cNvPr>
          <p:cNvSpPr>
            <a:spLocks noGrp="1"/>
          </p:cNvSpPr>
          <p:nvPr>
            <p:ph type="title"/>
          </p:nvPr>
        </p:nvSpPr>
        <p:spPr/>
        <p:txBody>
          <a:bodyPr/>
          <a:lstStyle/>
          <a:p>
            <a:r>
              <a:rPr lang="en-US" sz="2400" dirty="0">
                <a:solidFill>
                  <a:prstClr val="black"/>
                </a:solidFill>
              </a:rPr>
              <a:t>What are Autocatalytic Exothermic Materials (AEM)?</a:t>
            </a:r>
            <a:br>
              <a:rPr lang="en-US" sz="2400" dirty="0">
                <a:solidFill>
                  <a:prstClr val="black"/>
                </a:solidFill>
              </a:rPr>
            </a:br>
            <a:endParaRPr lang="en-US" sz="2400" dirty="0"/>
          </a:p>
        </p:txBody>
      </p:sp>
      <p:graphicFrame>
        <p:nvGraphicFramePr>
          <p:cNvPr id="4" name="Content Placeholder 2">
            <a:extLst>
              <a:ext uri="{FF2B5EF4-FFF2-40B4-BE49-F238E27FC236}">
                <a16:creationId xmlns:a16="http://schemas.microsoft.com/office/drawing/2014/main" id="{23928EFB-1E21-40D7-CD94-24767A091E82}"/>
              </a:ext>
            </a:extLst>
          </p:cNvPr>
          <p:cNvGraphicFramePr>
            <a:graphicFrameLocks noGrp="1"/>
          </p:cNvGraphicFramePr>
          <p:nvPr>
            <p:ph sz="quarter" idx="15"/>
            <p:extLst>
              <p:ext uri="{D42A27DB-BD31-4B8C-83A1-F6EECF244321}">
                <p14:modId xmlns:p14="http://schemas.microsoft.com/office/powerpoint/2010/main" val="2511710346"/>
              </p:ext>
            </p:extLst>
          </p:nvPr>
        </p:nvGraphicFramePr>
        <p:xfrm>
          <a:off x="379413" y="1033272"/>
          <a:ext cx="11430000" cy="521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1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37280-A111-B4A7-3F16-76E438C6E521}"/>
            </a:ext>
          </a:extLst>
        </p:cNvPr>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EDE73FAF-D36B-D344-11A6-FEF2C94787A2}"/>
              </a:ext>
            </a:extLst>
          </p:cNvPr>
          <p:cNvGraphicFramePr>
            <a:graphicFrameLocks noGrp="1"/>
          </p:cNvGraphicFramePr>
          <p:nvPr>
            <p:ph sz="quarter" idx="15"/>
            <p:extLst>
              <p:ext uri="{D42A27DB-BD31-4B8C-83A1-F6EECF244321}">
                <p14:modId xmlns:p14="http://schemas.microsoft.com/office/powerpoint/2010/main" val="360741914"/>
              </p:ext>
            </p:extLst>
          </p:nvPr>
        </p:nvGraphicFramePr>
        <p:xfrm>
          <a:off x="515601" y="1821067"/>
          <a:ext cx="5476638" cy="3052665"/>
        </p:xfrm>
        <a:graphic>
          <a:graphicData uri="http://schemas.openxmlformats.org/drawingml/2006/table">
            <a:tbl>
              <a:tblPr firstRow="1" bandRow="1">
                <a:tableStyleId>{3B4B98B0-60AC-42C2-AFA5-B58CD77FA1E5}</a:tableStyleId>
              </a:tblPr>
              <a:tblGrid>
                <a:gridCol w="1825546">
                  <a:extLst>
                    <a:ext uri="{9D8B030D-6E8A-4147-A177-3AD203B41FA5}">
                      <a16:colId xmlns:a16="http://schemas.microsoft.com/office/drawing/2014/main" val="3279549352"/>
                    </a:ext>
                  </a:extLst>
                </a:gridCol>
                <a:gridCol w="1825546">
                  <a:extLst>
                    <a:ext uri="{9D8B030D-6E8A-4147-A177-3AD203B41FA5}">
                      <a16:colId xmlns:a16="http://schemas.microsoft.com/office/drawing/2014/main" val="2158489354"/>
                    </a:ext>
                  </a:extLst>
                </a:gridCol>
                <a:gridCol w="1825546">
                  <a:extLst>
                    <a:ext uri="{9D8B030D-6E8A-4147-A177-3AD203B41FA5}">
                      <a16:colId xmlns:a16="http://schemas.microsoft.com/office/drawing/2014/main" val="850706874"/>
                    </a:ext>
                  </a:extLst>
                </a:gridCol>
              </a:tblGrid>
              <a:tr h="436095">
                <a:tc>
                  <a:txBody>
                    <a:bodyPr/>
                    <a:lstStyle/>
                    <a:p>
                      <a:pPr algn="ctr"/>
                      <a:r>
                        <a:rPr lang="en-US" sz="1600"/>
                        <a:t>Parameter</a:t>
                      </a:r>
                    </a:p>
                  </a:txBody>
                  <a:tcPr anchor="ctr"/>
                </a:tc>
                <a:tc>
                  <a:txBody>
                    <a:bodyPr/>
                    <a:lstStyle/>
                    <a:p>
                      <a:pPr algn="ctr"/>
                      <a:r>
                        <a:rPr lang="en-US" sz="1600"/>
                        <a:t>Units</a:t>
                      </a:r>
                    </a:p>
                  </a:txBody>
                  <a:tcPr anchor="ctr"/>
                </a:tc>
                <a:tc>
                  <a:txBody>
                    <a:bodyPr/>
                    <a:lstStyle/>
                    <a:p>
                      <a:pPr algn="ctr"/>
                      <a:r>
                        <a:rPr lang="en-US" sz="1600"/>
                        <a:t>Value</a:t>
                      </a:r>
                    </a:p>
                  </a:txBody>
                  <a:tcPr anchor="ctr"/>
                </a:tc>
                <a:extLst>
                  <a:ext uri="{0D108BD9-81ED-4DB2-BD59-A6C34878D82A}">
                    <a16:rowId xmlns:a16="http://schemas.microsoft.com/office/drawing/2014/main" val="1059045526"/>
                  </a:ext>
                </a:extLst>
              </a:tr>
              <a:tr h="436095">
                <a:tc>
                  <a:txBody>
                    <a:bodyPr/>
                    <a:lstStyle/>
                    <a:p>
                      <a:pPr algn="ctr"/>
                      <a:r>
                        <a:rPr lang="en-US" sz="1600"/>
                        <a:t>A</a:t>
                      </a:r>
                      <a:r>
                        <a:rPr lang="en-US" sz="1600" baseline="-25000"/>
                        <a:t>1</a:t>
                      </a:r>
                    </a:p>
                  </a:txBody>
                  <a:tcPr anchor="ctr"/>
                </a:tc>
                <a:tc>
                  <a:txBody>
                    <a:bodyPr/>
                    <a:lstStyle/>
                    <a:p>
                      <a:pPr algn="ctr"/>
                      <a:r>
                        <a:rPr lang="en-US" sz="1600"/>
                        <a:t>1/days</a:t>
                      </a:r>
                    </a:p>
                  </a:txBody>
                  <a:tcPr anchor="ctr"/>
                </a:tc>
                <a:tc>
                  <a:txBody>
                    <a:bodyPr/>
                    <a:lstStyle/>
                    <a:p>
                      <a:pPr algn="ctr"/>
                      <a:r>
                        <a:rPr lang="en-US" sz="1600"/>
                        <a:t>8.24 × 10</a:t>
                      </a:r>
                      <a:r>
                        <a:rPr lang="en-US" sz="1600" baseline="30000"/>
                        <a:t>18</a:t>
                      </a:r>
                    </a:p>
                  </a:txBody>
                  <a:tcPr anchor="ctr"/>
                </a:tc>
                <a:extLst>
                  <a:ext uri="{0D108BD9-81ED-4DB2-BD59-A6C34878D82A}">
                    <a16:rowId xmlns:a16="http://schemas.microsoft.com/office/drawing/2014/main" val="4098194789"/>
                  </a:ext>
                </a:extLst>
              </a:tr>
              <a:tr h="436095">
                <a:tc>
                  <a:txBody>
                    <a:bodyPr/>
                    <a:lstStyle/>
                    <a:p>
                      <a:pPr algn="ctr"/>
                      <a:r>
                        <a:rPr lang="en-US" sz="1600"/>
                        <a:t>E</a:t>
                      </a:r>
                      <a:r>
                        <a:rPr lang="en-US" sz="1600" baseline="-25000"/>
                        <a:t>1</a:t>
                      </a:r>
                    </a:p>
                  </a:txBody>
                  <a:tcPr anchor="ctr"/>
                </a:tc>
                <a:tc>
                  <a:txBody>
                    <a:bodyPr/>
                    <a:lstStyle/>
                    <a:p>
                      <a:pPr algn="ctr"/>
                      <a:r>
                        <a:rPr lang="en-US" sz="1600"/>
                        <a:t>J/mol</a:t>
                      </a:r>
                    </a:p>
                  </a:txBody>
                  <a:tcPr anchor="ctr"/>
                </a:tc>
                <a:tc>
                  <a:txBody>
                    <a:bodyPr/>
                    <a:lstStyle/>
                    <a:p>
                      <a:pPr algn="ctr"/>
                      <a:r>
                        <a:rPr lang="en-US" sz="1600"/>
                        <a:t>129491</a:t>
                      </a:r>
                    </a:p>
                  </a:txBody>
                  <a:tcPr anchor="ctr"/>
                </a:tc>
                <a:extLst>
                  <a:ext uri="{0D108BD9-81ED-4DB2-BD59-A6C34878D82A}">
                    <a16:rowId xmlns:a16="http://schemas.microsoft.com/office/drawing/2014/main" val="555640037"/>
                  </a:ext>
                </a:extLst>
              </a:tr>
              <a:tr h="436095">
                <a:tc>
                  <a:txBody>
                    <a:bodyPr/>
                    <a:lstStyle/>
                    <a:p>
                      <a:pPr algn="ctr"/>
                      <a:r>
                        <a:rPr lang="en-US" sz="1600"/>
                        <a:t>A</a:t>
                      </a:r>
                      <a:r>
                        <a:rPr lang="en-US" sz="1600" baseline="-25000"/>
                        <a:t>2</a:t>
                      </a:r>
                    </a:p>
                  </a:txBody>
                  <a:tcPr anchor="ctr"/>
                </a:tc>
                <a:tc>
                  <a:txBody>
                    <a:bodyPr/>
                    <a:lstStyle/>
                    <a:p>
                      <a:pPr algn="ctr"/>
                      <a:r>
                        <a:rPr lang="en-US" sz="1600"/>
                        <a:t>1/days</a:t>
                      </a:r>
                    </a:p>
                  </a:txBody>
                  <a:tcPr anchor="ctr"/>
                </a:tc>
                <a:tc>
                  <a:txBody>
                    <a:bodyPr/>
                    <a:lstStyle/>
                    <a:p>
                      <a:pPr algn="ctr"/>
                      <a:r>
                        <a:rPr lang="en-US" sz="1600"/>
                        <a:t>5.64 × 10</a:t>
                      </a:r>
                      <a:r>
                        <a:rPr lang="en-US" sz="1600" baseline="30000"/>
                        <a:t>28</a:t>
                      </a:r>
                      <a:endParaRPr lang="en-US" sz="1600"/>
                    </a:p>
                  </a:txBody>
                  <a:tcPr anchor="ctr"/>
                </a:tc>
                <a:extLst>
                  <a:ext uri="{0D108BD9-81ED-4DB2-BD59-A6C34878D82A}">
                    <a16:rowId xmlns:a16="http://schemas.microsoft.com/office/drawing/2014/main" val="4033569413"/>
                  </a:ext>
                </a:extLst>
              </a:tr>
              <a:tr h="436095">
                <a:tc>
                  <a:txBody>
                    <a:bodyPr/>
                    <a:lstStyle/>
                    <a:p>
                      <a:pPr algn="ctr"/>
                      <a:r>
                        <a:rPr lang="en-US" sz="1600"/>
                        <a:t>E</a:t>
                      </a:r>
                      <a:r>
                        <a:rPr lang="en-US" sz="1600" baseline="-25000"/>
                        <a:t>2</a:t>
                      </a:r>
                    </a:p>
                  </a:txBody>
                  <a:tcPr anchor="ctr"/>
                </a:tc>
                <a:tc>
                  <a:txBody>
                    <a:bodyPr/>
                    <a:lstStyle/>
                    <a:p>
                      <a:pPr algn="ctr"/>
                      <a:r>
                        <a:rPr lang="en-US" sz="1600"/>
                        <a:t>J/mol</a:t>
                      </a:r>
                    </a:p>
                  </a:txBody>
                  <a:tcPr anchor="ctr"/>
                </a:tc>
                <a:tc>
                  <a:txBody>
                    <a:bodyPr/>
                    <a:lstStyle/>
                    <a:p>
                      <a:pPr algn="ctr"/>
                      <a:r>
                        <a:rPr lang="en-US" sz="1600"/>
                        <a:t>181686</a:t>
                      </a:r>
                    </a:p>
                  </a:txBody>
                  <a:tcPr anchor="ctr"/>
                </a:tc>
                <a:extLst>
                  <a:ext uri="{0D108BD9-81ED-4DB2-BD59-A6C34878D82A}">
                    <a16:rowId xmlns:a16="http://schemas.microsoft.com/office/drawing/2014/main" val="1423259733"/>
                  </a:ext>
                </a:extLst>
              </a:tr>
              <a:tr h="436095">
                <a:tc>
                  <a:txBody>
                    <a:bodyPr/>
                    <a:lstStyle/>
                    <a:p>
                      <a:pPr algn="ctr"/>
                      <a:r>
                        <a:rPr lang="en-US" sz="1600"/>
                        <a:t>m</a:t>
                      </a:r>
                    </a:p>
                  </a:txBody>
                  <a:tcPr anchor="ctr"/>
                </a:tc>
                <a:tc>
                  <a:txBody>
                    <a:bodyPr/>
                    <a:lstStyle/>
                    <a:p>
                      <a:pPr algn="ctr"/>
                      <a:endParaRPr lang="en-US" sz="1600"/>
                    </a:p>
                  </a:txBody>
                  <a:tcPr anchor="ctr"/>
                </a:tc>
                <a:tc>
                  <a:txBody>
                    <a:bodyPr/>
                    <a:lstStyle/>
                    <a:p>
                      <a:pPr algn="ctr"/>
                      <a:r>
                        <a:rPr lang="en-US" sz="1600"/>
                        <a:t>2.35</a:t>
                      </a:r>
                    </a:p>
                  </a:txBody>
                  <a:tcPr anchor="ctr"/>
                </a:tc>
                <a:extLst>
                  <a:ext uri="{0D108BD9-81ED-4DB2-BD59-A6C34878D82A}">
                    <a16:rowId xmlns:a16="http://schemas.microsoft.com/office/drawing/2014/main" val="161606417"/>
                  </a:ext>
                </a:extLst>
              </a:tr>
              <a:tr h="436095">
                <a:tc>
                  <a:txBody>
                    <a:bodyPr/>
                    <a:lstStyle/>
                    <a:p>
                      <a:pPr algn="ctr"/>
                      <a:r>
                        <a:rPr lang="en-US" sz="1600"/>
                        <a:t>n</a:t>
                      </a:r>
                    </a:p>
                  </a:txBody>
                  <a:tcPr anchor="ctr"/>
                </a:tc>
                <a:tc>
                  <a:txBody>
                    <a:bodyPr/>
                    <a:lstStyle/>
                    <a:p>
                      <a:pPr algn="ctr"/>
                      <a:endParaRPr lang="en-US" sz="1600"/>
                    </a:p>
                  </a:txBody>
                  <a:tcPr anchor="ctr"/>
                </a:tc>
                <a:tc>
                  <a:txBody>
                    <a:bodyPr/>
                    <a:lstStyle/>
                    <a:p>
                      <a:pPr algn="ctr"/>
                      <a:r>
                        <a:rPr lang="en-US" sz="1600" dirty="0"/>
                        <a:t>1.13</a:t>
                      </a:r>
                    </a:p>
                  </a:txBody>
                  <a:tcPr anchor="ctr"/>
                </a:tc>
                <a:extLst>
                  <a:ext uri="{0D108BD9-81ED-4DB2-BD59-A6C34878D82A}">
                    <a16:rowId xmlns:a16="http://schemas.microsoft.com/office/drawing/2014/main" val="1784142328"/>
                  </a:ext>
                </a:extLst>
              </a:tr>
            </a:tbl>
          </a:graphicData>
        </a:graphic>
      </p:graphicFrame>
      <p:graphicFrame>
        <p:nvGraphicFramePr>
          <p:cNvPr id="6" name="Content Placeholder 3">
            <a:extLst>
              <a:ext uri="{FF2B5EF4-FFF2-40B4-BE49-F238E27FC236}">
                <a16:creationId xmlns:a16="http://schemas.microsoft.com/office/drawing/2014/main" id="{90E38F32-51E2-49B1-483C-B2974D465DAF}"/>
              </a:ext>
            </a:extLst>
          </p:cNvPr>
          <p:cNvGraphicFramePr>
            <a:graphicFrameLocks noGrp="1" noChangeAspect="1"/>
          </p:cNvGraphicFramePr>
          <p:nvPr>
            <p:ph sz="quarter" idx="16"/>
            <p:extLst>
              <p:ext uri="{D42A27DB-BD31-4B8C-83A1-F6EECF244321}">
                <p14:modId xmlns:p14="http://schemas.microsoft.com/office/powerpoint/2010/main" val="3885322333"/>
              </p:ext>
            </p:extLst>
          </p:nvPr>
        </p:nvGraphicFramePr>
        <p:xfrm>
          <a:off x="6232187" y="1821066"/>
          <a:ext cx="5476638" cy="3052665"/>
        </p:xfrm>
        <a:graphic>
          <a:graphicData uri="http://schemas.openxmlformats.org/drawingml/2006/table">
            <a:tbl>
              <a:tblPr firstRow="1" bandRow="1">
                <a:tableStyleId>{3B4B98B0-60AC-42C2-AFA5-B58CD77FA1E5}</a:tableStyleId>
              </a:tblPr>
              <a:tblGrid>
                <a:gridCol w="1825546">
                  <a:extLst>
                    <a:ext uri="{9D8B030D-6E8A-4147-A177-3AD203B41FA5}">
                      <a16:colId xmlns:a16="http://schemas.microsoft.com/office/drawing/2014/main" val="59043621"/>
                    </a:ext>
                  </a:extLst>
                </a:gridCol>
                <a:gridCol w="1825546">
                  <a:extLst>
                    <a:ext uri="{9D8B030D-6E8A-4147-A177-3AD203B41FA5}">
                      <a16:colId xmlns:a16="http://schemas.microsoft.com/office/drawing/2014/main" val="1887750358"/>
                    </a:ext>
                  </a:extLst>
                </a:gridCol>
                <a:gridCol w="1825546">
                  <a:extLst>
                    <a:ext uri="{9D8B030D-6E8A-4147-A177-3AD203B41FA5}">
                      <a16:colId xmlns:a16="http://schemas.microsoft.com/office/drawing/2014/main" val="199490406"/>
                    </a:ext>
                  </a:extLst>
                </a:gridCol>
              </a:tblGrid>
              <a:tr h="436095">
                <a:tc>
                  <a:txBody>
                    <a:bodyPr/>
                    <a:lstStyle/>
                    <a:p>
                      <a:pPr algn="ctr"/>
                      <a:r>
                        <a:rPr lang="en-US"/>
                        <a:t>Quantity</a:t>
                      </a:r>
                    </a:p>
                  </a:txBody>
                  <a:tcPr anchor="ctr"/>
                </a:tc>
                <a:tc>
                  <a:txBody>
                    <a:bodyPr/>
                    <a:lstStyle/>
                    <a:p>
                      <a:pPr algn="ctr"/>
                      <a:r>
                        <a:rPr lang="en-US"/>
                        <a:t>Unit</a:t>
                      </a:r>
                    </a:p>
                  </a:txBody>
                  <a:tcPr anchor="ctr"/>
                </a:tc>
                <a:tc>
                  <a:txBody>
                    <a:bodyPr/>
                    <a:lstStyle/>
                    <a:p>
                      <a:pPr algn="ctr"/>
                      <a:r>
                        <a:rPr lang="en-US"/>
                        <a:t>Value</a:t>
                      </a:r>
                    </a:p>
                  </a:txBody>
                  <a:tcPr anchor="ctr"/>
                </a:tc>
                <a:extLst>
                  <a:ext uri="{0D108BD9-81ED-4DB2-BD59-A6C34878D82A}">
                    <a16:rowId xmlns:a16="http://schemas.microsoft.com/office/drawing/2014/main" val="965507497"/>
                  </a:ext>
                </a:extLst>
              </a:tr>
              <a:tr h="436095">
                <a:tc>
                  <a:txBody>
                    <a:bodyPr/>
                    <a:lstStyle/>
                    <a:p>
                      <a:pPr algn="ctr"/>
                      <a:r>
                        <a:rPr lang="en-US" sz="1600"/>
                        <a:t>A</a:t>
                      </a:r>
                      <a:r>
                        <a:rPr lang="en-US" sz="1600" baseline="-25000"/>
                        <a:t>1</a:t>
                      </a:r>
                    </a:p>
                  </a:txBody>
                  <a:tcPr anchor="ctr"/>
                </a:tc>
                <a:tc>
                  <a:txBody>
                    <a:bodyPr/>
                    <a:lstStyle/>
                    <a:p>
                      <a:pPr algn="ctr"/>
                      <a:r>
                        <a:rPr lang="en-US" sz="1600"/>
                        <a:t>1/days</a:t>
                      </a:r>
                    </a:p>
                  </a:txBody>
                  <a:tcPr anchor="ctr"/>
                </a:tc>
                <a:tc>
                  <a:txBody>
                    <a:bodyPr/>
                    <a:lstStyle/>
                    <a:p>
                      <a:pPr algn="ctr"/>
                      <a:r>
                        <a:rPr lang="en-US" sz="1600"/>
                        <a:t>5.53 × 10</a:t>
                      </a:r>
                      <a:r>
                        <a:rPr lang="en-US" sz="1600" baseline="30000"/>
                        <a:t>50</a:t>
                      </a:r>
                    </a:p>
                  </a:txBody>
                  <a:tcPr anchor="ctr"/>
                </a:tc>
                <a:extLst>
                  <a:ext uri="{0D108BD9-81ED-4DB2-BD59-A6C34878D82A}">
                    <a16:rowId xmlns:a16="http://schemas.microsoft.com/office/drawing/2014/main" val="3985445197"/>
                  </a:ext>
                </a:extLst>
              </a:tr>
              <a:tr h="436095">
                <a:tc>
                  <a:txBody>
                    <a:bodyPr/>
                    <a:lstStyle/>
                    <a:p>
                      <a:pPr algn="ctr"/>
                      <a:r>
                        <a:rPr lang="en-US" sz="1600"/>
                        <a:t>E</a:t>
                      </a:r>
                      <a:r>
                        <a:rPr lang="en-US" sz="1600" baseline="-25000"/>
                        <a:t>1</a:t>
                      </a:r>
                    </a:p>
                  </a:txBody>
                  <a:tcPr anchor="ctr"/>
                </a:tc>
                <a:tc>
                  <a:txBody>
                    <a:bodyPr/>
                    <a:lstStyle/>
                    <a:p>
                      <a:pPr algn="ctr"/>
                      <a:r>
                        <a:rPr lang="en-US" sz="1600"/>
                        <a:t>J/mol</a:t>
                      </a:r>
                    </a:p>
                  </a:txBody>
                  <a:tcPr anchor="ctr"/>
                </a:tc>
                <a:tc>
                  <a:txBody>
                    <a:bodyPr/>
                    <a:lstStyle/>
                    <a:p>
                      <a:pPr algn="ctr"/>
                      <a:r>
                        <a:rPr lang="en-US" sz="1600"/>
                        <a:t>313271.5</a:t>
                      </a:r>
                    </a:p>
                  </a:txBody>
                  <a:tcPr anchor="ctr"/>
                </a:tc>
                <a:extLst>
                  <a:ext uri="{0D108BD9-81ED-4DB2-BD59-A6C34878D82A}">
                    <a16:rowId xmlns:a16="http://schemas.microsoft.com/office/drawing/2014/main" val="2592328869"/>
                  </a:ext>
                </a:extLst>
              </a:tr>
              <a:tr h="436095">
                <a:tc>
                  <a:txBody>
                    <a:bodyPr/>
                    <a:lstStyle/>
                    <a:p>
                      <a:pPr algn="ctr"/>
                      <a:r>
                        <a:rPr lang="en-US" sz="1600"/>
                        <a:t>A</a:t>
                      </a:r>
                      <a:r>
                        <a:rPr lang="en-US" sz="1600" baseline="-25000"/>
                        <a:t>2</a:t>
                      </a:r>
                    </a:p>
                  </a:txBody>
                  <a:tcPr anchor="ctr"/>
                </a:tc>
                <a:tc>
                  <a:txBody>
                    <a:bodyPr/>
                    <a:lstStyle/>
                    <a:p>
                      <a:pPr algn="ctr"/>
                      <a:r>
                        <a:rPr lang="en-US" sz="1600"/>
                        <a:t>1/days</a:t>
                      </a:r>
                    </a:p>
                  </a:txBody>
                  <a:tcPr anchor="ctr"/>
                </a:tc>
                <a:tc>
                  <a:txBody>
                    <a:bodyPr/>
                    <a:lstStyle/>
                    <a:p>
                      <a:pPr algn="ctr"/>
                      <a:r>
                        <a:rPr lang="en-US" sz="1600"/>
                        <a:t>7.8 × 10</a:t>
                      </a:r>
                      <a:r>
                        <a:rPr lang="en-US" sz="1600" baseline="30000"/>
                        <a:t>19</a:t>
                      </a:r>
                    </a:p>
                  </a:txBody>
                  <a:tcPr anchor="ctr"/>
                </a:tc>
                <a:extLst>
                  <a:ext uri="{0D108BD9-81ED-4DB2-BD59-A6C34878D82A}">
                    <a16:rowId xmlns:a16="http://schemas.microsoft.com/office/drawing/2014/main" val="259447278"/>
                  </a:ext>
                </a:extLst>
              </a:tr>
              <a:tr h="436095">
                <a:tc>
                  <a:txBody>
                    <a:bodyPr/>
                    <a:lstStyle/>
                    <a:p>
                      <a:pPr algn="ctr"/>
                      <a:r>
                        <a:rPr lang="en-US" sz="1600"/>
                        <a:t>E</a:t>
                      </a:r>
                      <a:r>
                        <a:rPr lang="en-US" sz="1600" baseline="-25000"/>
                        <a:t>2</a:t>
                      </a:r>
                    </a:p>
                  </a:txBody>
                  <a:tcPr anchor="ctr"/>
                </a:tc>
                <a:tc>
                  <a:txBody>
                    <a:bodyPr/>
                    <a:lstStyle/>
                    <a:p>
                      <a:pPr algn="ctr"/>
                      <a:r>
                        <a:rPr lang="en-US" sz="1600"/>
                        <a:t>J/mol</a:t>
                      </a:r>
                    </a:p>
                  </a:txBody>
                  <a:tcPr anchor="ctr"/>
                </a:tc>
                <a:tc>
                  <a:txBody>
                    <a:bodyPr/>
                    <a:lstStyle/>
                    <a:p>
                      <a:pPr algn="ctr"/>
                      <a:r>
                        <a:rPr lang="en-US" sz="1600"/>
                        <a:t>115714.2</a:t>
                      </a:r>
                    </a:p>
                  </a:txBody>
                  <a:tcPr anchor="ctr"/>
                </a:tc>
                <a:extLst>
                  <a:ext uri="{0D108BD9-81ED-4DB2-BD59-A6C34878D82A}">
                    <a16:rowId xmlns:a16="http://schemas.microsoft.com/office/drawing/2014/main" val="2796819694"/>
                  </a:ext>
                </a:extLst>
              </a:tr>
              <a:tr h="436095">
                <a:tc>
                  <a:txBody>
                    <a:bodyPr/>
                    <a:lstStyle/>
                    <a:p>
                      <a:pPr algn="ctr"/>
                      <a:r>
                        <a:rPr lang="en-US"/>
                        <a:t>m</a:t>
                      </a:r>
                      <a:endParaRPr lang="en-US" baseline="-25000"/>
                    </a:p>
                  </a:txBody>
                  <a:tcPr anchor="ctr"/>
                </a:tc>
                <a:tc>
                  <a:txBody>
                    <a:bodyPr/>
                    <a:lstStyle/>
                    <a:p>
                      <a:pPr algn="ctr"/>
                      <a:endParaRPr lang="en-US"/>
                    </a:p>
                  </a:txBody>
                  <a:tcPr anchor="ctr"/>
                </a:tc>
                <a:tc>
                  <a:txBody>
                    <a:bodyPr/>
                    <a:lstStyle/>
                    <a:p>
                      <a:pPr algn="ctr"/>
                      <a:r>
                        <a:rPr lang="en-US"/>
                        <a:t>1.565</a:t>
                      </a:r>
                    </a:p>
                  </a:txBody>
                  <a:tcPr anchor="ctr"/>
                </a:tc>
                <a:extLst>
                  <a:ext uri="{0D108BD9-81ED-4DB2-BD59-A6C34878D82A}">
                    <a16:rowId xmlns:a16="http://schemas.microsoft.com/office/drawing/2014/main" val="3370330860"/>
                  </a:ext>
                </a:extLst>
              </a:tr>
              <a:tr h="436095">
                <a:tc>
                  <a:txBody>
                    <a:bodyPr/>
                    <a:lstStyle/>
                    <a:p>
                      <a:pPr algn="ctr"/>
                      <a:r>
                        <a:rPr lang="en-US"/>
                        <a:t>n</a:t>
                      </a:r>
                      <a:endParaRPr lang="en-US" baseline="-25000"/>
                    </a:p>
                  </a:txBody>
                  <a:tcPr anchor="ct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1.920</a:t>
                      </a:r>
                    </a:p>
                  </a:txBody>
                  <a:tcPr anchor="ctr"/>
                </a:tc>
                <a:extLst>
                  <a:ext uri="{0D108BD9-81ED-4DB2-BD59-A6C34878D82A}">
                    <a16:rowId xmlns:a16="http://schemas.microsoft.com/office/drawing/2014/main" val="1527214969"/>
                  </a:ext>
                </a:extLst>
              </a:tr>
            </a:tbl>
          </a:graphicData>
        </a:graphic>
      </p:graphicFrame>
      <p:sp>
        <p:nvSpPr>
          <p:cNvPr id="2" name="Title 1">
            <a:extLst>
              <a:ext uri="{FF2B5EF4-FFF2-40B4-BE49-F238E27FC236}">
                <a16:creationId xmlns:a16="http://schemas.microsoft.com/office/drawing/2014/main" id="{0278B07F-4B8E-A8A7-075C-0CC5FEF29AAE}"/>
              </a:ext>
            </a:extLst>
          </p:cNvPr>
          <p:cNvSpPr>
            <a:spLocks noGrp="1"/>
          </p:cNvSpPr>
          <p:nvPr>
            <p:ph type="title"/>
          </p:nvPr>
        </p:nvSpPr>
        <p:spPr/>
        <p:txBody>
          <a:bodyPr/>
          <a:lstStyle/>
          <a:p>
            <a:r>
              <a:rPr lang="en-US" sz="2400" dirty="0"/>
              <a:t>Kamal reaction kinetics parameters for both AEMs are determined by fitting the model to DSC measurements at different temperatures</a:t>
            </a:r>
          </a:p>
        </p:txBody>
      </p:sp>
      <p:sp>
        <p:nvSpPr>
          <p:cNvPr id="7" name="TextBox 6">
            <a:extLst>
              <a:ext uri="{FF2B5EF4-FFF2-40B4-BE49-F238E27FC236}">
                <a16:creationId xmlns:a16="http://schemas.microsoft.com/office/drawing/2014/main" id="{1BF16753-4717-3794-3BE0-F392D901B07F}"/>
              </a:ext>
            </a:extLst>
          </p:cNvPr>
          <p:cNvSpPr txBox="1"/>
          <p:nvPr/>
        </p:nvSpPr>
        <p:spPr>
          <a:xfrm>
            <a:off x="2157989" y="1202374"/>
            <a:ext cx="2614498" cy="307777"/>
          </a:xfrm>
          <a:prstGeom prst="rect">
            <a:avLst/>
          </a:prstGeom>
          <a:noFill/>
        </p:spPr>
        <p:txBody>
          <a:bodyPr wrap="none" lIns="0" tIns="0" rIns="0" bIns="0" rtlCol="0">
            <a:spAutoFit/>
          </a:bodyPr>
          <a:lstStyle/>
          <a:p>
            <a:r>
              <a:rPr lang="en-US" sz="2000" b="1" dirty="0"/>
              <a:t>AEM 1 (Slow kinetics)</a:t>
            </a:r>
          </a:p>
        </p:txBody>
      </p:sp>
      <p:sp>
        <p:nvSpPr>
          <p:cNvPr id="8" name="TextBox 7">
            <a:extLst>
              <a:ext uri="{FF2B5EF4-FFF2-40B4-BE49-F238E27FC236}">
                <a16:creationId xmlns:a16="http://schemas.microsoft.com/office/drawing/2014/main" id="{D69ED55B-A533-F871-185D-6EDDCA82864A}"/>
              </a:ext>
            </a:extLst>
          </p:cNvPr>
          <p:cNvSpPr txBox="1"/>
          <p:nvPr/>
        </p:nvSpPr>
        <p:spPr>
          <a:xfrm>
            <a:off x="7708942" y="1202374"/>
            <a:ext cx="2523127" cy="307777"/>
          </a:xfrm>
          <a:prstGeom prst="rect">
            <a:avLst/>
          </a:prstGeom>
          <a:noFill/>
        </p:spPr>
        <p:txBody>
          <a:bodyPr wrap="none" lIns="0" tIns="0" rIns="0" bIns="0" rtlCol="0">
            <a:spAutoFit/>
          </a:bodyPr>
          <a:lstStyle/>
          <a:p>
            <a:r>
              <a:rPr lang="en-US" sz="2000" b="1" dirty="0"/>
              <a:t>AEM 2 (Fast kinetics)</a:t>
            </a:r>
          </a:p>
        </p:txBody>
      </p:sp>
      <p:pic>
        <p:nvPicPr>
          <p:cNvPr id="3" name="Picture 2" descr="\documentclass{article}&#10;\usepackage{amsmath}&#10;\pagestyle{empty}&#10;\begin{document}&#10;&#10;&#10;\begin{align*}&#10;\frac{d\alpha}{dt} &amp;= \left[k_1 + k_2 \alpha^m \right]\left(1 - \alpha \right)^n \\&#10;k_i &amp;= A_i \exp \left[-\frac{E_i}{RT} \right]&#10;\end{align*}&#10;&#10;\end{document}" title="IguanaTex Bitmap Display">
            <a:extLst>
              <a:ext uri="{FF2B5EF4-FFF2-40B4-BE49-F238E27FC236}">
                <a16:creationId xmlns:a16="http://schemas.microsoft.com/office/drawing/2014/main" id="{84977721-2549-7F76-914A-2F80EC1322DF}"/>
              </a:ext>
            </a:extLst>
          </p:cNvPr>
          <p:cNvPicPr>
            <a:picLocks noChangeAspect="1"/>
          </p:cNvPicPr>
          <p:nvPr>
            <p:custDataLst>
              <p:tags r:id="rId1"/>
            </p:custDataLst>
          </p:nvPr>
        </p:nvPicPr>
        <p:blipFill>
          <a:blip r:embed="rId4"/>
          <a:srcRect b="50000"/>
          <a:stretch>
            <a:fillRect/>
          </a:stretch>
        </p:blipFill>
        <p:spPr>
          <a:xfrm>
            <a:off x="3727056" y="5492425"/>
            <a:ext cx="2910475" cy="613334"/>
          </a:xfrm>
          <a:prstGeom prst="rect">
            <a:avLst/>
          </a:prstGeom>
        </p:spPr>
      </p:pic>
      <p:pic>
        <p:nvPicPr>
          <p:cNvPr id="4" name="Picture 3" descr="\documentclass{article}&#10;\usepackage{amsmath}&#10;\pagestyle{empty}&#10;\begin{document}&#10;&#10;&#10;\begin{align*}&#10;\frac{d\alpha}{dt} &amp;= \left[k_1 + k_2 \alpha^m \right]\left(1 - \alpha \right)^n \\&#10;k_i &amp;= A_i \exp \left[-\frac{E_i}{RT} \right]&#10;\end{align*}&#10;&#10;\end{document}" title="IguanaTex Bitmap Display">
            <a:extLst>
              <a:ext uri="{FF2B5EF4-FFF2-40B4-BE49-F238E27FC236}">
                <a16:creationId xmlns:a16="http://schemas.microsoft.com/office/drawing/2014/main" id="{B9766133-780D-2922-9FF8-25F12080B124}"/>
              </a:ext>
            </a:extLst>
          </p:cNvPr>
          <p:cNvPicPr>
            <a:picLocks noChangeAspect="1"/>
          </p:cNvPicPr>
          <p:nvPr>
            <p:custDataLst>
              <p:tags r:id="rId2"/>
            </p:custDataLst>
          </p:nvPr>
        </p:nvPicPr>
        <p:blipFill>
          <a:blip r:embed="rId4"/>
          <a:srcRect t="46217"/>
          <a:stretch>
            <a:fillRect/>
          </a:stretch>
        </p:blipFill>
        <p:spPr>
          <a:xfrm>
            <a:off x="7035799" y="5446023"/>
            <a:ext cx="2910475" cy="659736"/>
          </a:xfrm>
          <a:prstGeom prst="rect">
            <a:avLst/>
          </a:prstGeom>
        </p:spPr>
      </p:pic>
      <p:sp>
        <p:nvSpPr>
          <p:cNvPr id="10" name="Rectangle 9">
            <a:extLst>
              <a:ext uri="{FF2B5EF4-FFF2-40B4-BE49-F238E27FC236}">
                <a16:creationId xmlns:a16="http://schemas.microsoft.com/office/drawing/2014/main" id="{02905707-22DF-273D-447E-B0B218968E1F}"/>
              </a:ext>
            </a:extLst>
          </p:cNvPr>
          <p:cNvSpPr/>
          <p:nvPr/>
        </p:nvSpPr>
        <p:spPr>
          <a:xfrm>
            <a:off x="3465238" y="5285232"/>
            <a:ext cx="6071954" cy="941832"/>
          </a:xfrm>
          <a:prstGeom prst="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161073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13895-9B21-239C-6A09-97C7A0A2E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3C6E4-AC8D-9564-E80A-4F800D7B4C13}"/>
              </a:ext>
            </a:extLst>
          </p:cNvPr>
          <p:cNvSpPr>
            <a:spLocks noGrp="1"/>
          </p:cNvSpPr>
          <p:nvPr>
            <p:ph type="title"/>
          </p:nvPr>
        </p:nvSpPr>
        <p:spPr/>
        <p:txBody>
          <a:bodyPr/>
          <a:lstStyle/>
          <a:p>
            <a:r>
              <a:rPr lang="en-US" sz="2400"/>
              <a:t>Given several orders of magnitude difference between A</a:t>
            </a:r>
            <a:r>
              <a:rPr lang="en-US" sz="2400" baseline="-25000"/>
              <a:t>1</a:t>
            </a:r>
            <a:r>
              <a:rPr lang="en-US" sz="2400"/>
              <a:t>, A</a:t>
            </a:r>
            <a:r>
              <a:rPr lang="en-US" sz="2400" baseline="-25000"/>
              <a:t>2</a:t>
            </a:r>
            <a:r>
              <a:rPr lang="en-US" sz="2400"/>
              <a:t> values for the two materials, let us understand how k</a:t>
            </a:r>
            <a:r>
              <a:rPr lang="en-US" sz="2400" baseline="-25000"/>
              <a:t>1</a:t>
            </a:r>
            <a:r>
              <a:rPr lang="en-US" sz="2400"/>
              <a:t> and k</a:t>
            </a:r>
            <a:r>
              <a:rPr lang="en-US" sz="2400" baseline="-25000"/>
              <a:t>2</a:t>
            </a:r>
            <a:r>
              <a:rPr lang="en-US" sz="2400"/>
              <a:t> will vary with temperatures</a:t>
            </a:r>
          </a:p>
        </p:txBody>
      </p:sp>
      <p:pic>
        <p:nvPicPr>
          <p:cNvPr id="6" name="Content Placeholder 5" descr="A graph with a red line and blue lines&#10;&#10;Description automatically generated">
            <a:extLst>
              <a:ext uri="{FF2B5EF4-FFF2-40B4-BE49-F238E27FC236}">
                <a16:creationId xmlns:a16="http://schemas.microsoft.com/office/drawing/2014/main" id="{0BF82FBF-31F2-273F-29DF-8EFFB1D40CD9}"/>
              </a:ext>
            </a:extLst>
          </p:cNvPr>
          <p:cNvPicPr>
            <a:picLocks noGrp="1" noChangeAspect="1"/>
          </p:cNvPicPr>
          <p:nvPr>
            <p:ph sz="quarter" idx="15"/>
          </p:nvPr>
        </p:nvPicPr>
        <p:blipFill>
          <a:blip r:embed="rId2"/>
          <a:stretch>
            <a:fillRect/>
          </a:stretch>
        </p:blipFill>
        <p:spPr>
          <a:xfrm>
            <a:off x="493707" y="1645920"/>
            <a:ext cx="5486411" cy="3657607"/>
          </a:xfrm>
        </p:spPr>
      </p:pic>
      <p:pic>
        <p:nvPicPr>
          <p:cNvPr id="8" name="Content Placeholder 7" descr="A graph with a red line&#10;&#10;Description automatically generated">
            <a:extLst>
              <a:ext uri="{FF2B5EF4-FFF2-40B4-BE49-F238E27FC236}">
                <a16:creationId xmlns:a16="http://schemas.microsoft.com/office/drawing/2014/main" id="{8BD0CFCD-BA2C-BACE-EC6F-1609BE7132FA}"/>
              </a:ext>
            </a:extLst>
          </p:cNvPr>
          <p:cNvPicPr>
            <a:picLocks noGrp="1" noChangeAspect="1"/>
          </p:cNvPicPr>
          <p:nvPr>
            <p:ph sz="quarter" idx="16"/>
          </p:nvPr>
        </p:nvPicPr>
        <p:blipFill>
          <a:blip r:embed="rId3"/>
          <a:stretch>
            <a:fillRect/>
          </a:stretch>
        </p:blipFill>
        <p:spPr>
          <a:xfrm>
            <a:off x="6210294" y="1645920"/>
            <a:ext cx="5486411" cy="3657607"/>
          </a:xfrm>
        </p:spPr>
      </p:pic>
      <p:sp>
        <p:nvSpPr>
          <p:cNvPr id="9" name="TextBox 8">
            <a:extLst>
              <a:ext uri="{FF2B5EF4-FFF2-40B4-BE49-F238E27FC236}">
                <a16:creationId xmlns:a16="http://schemas.microsoft.com/office/drawing/2014/main" id="{E2FEC6AD-8E66-6B7F-4DBE-5E81BC39412D}"/>
              </a:ext>
            </a:extLst>
          </p:cNvPr>
          <p:cNvSpPr txBox="1"/>
          <p:nvPr/>
        </p:nvSpPr>
        <p:spPr>
          <a:xfrm>
            <a:off x="680936" y="5914608"/>
            <a:ext cx="5030223" cy="307777"/>
          </a:xfrm>
          <a:prstGeom prst="rect">
            <a:avLst/>
          </a:prstGeom>
          <a:noFill/>
        </p:spPr>
        <p:txBody>
          <a:bodyPr wrap="none" lIns="0" tIns="0" rIns="0" bIns="0" rtlCol="0">
            <a:spAutoFit/>
          </a:bodyPr>
          <a:lstStyle/>
          <a:p>
            <a:r>
              <a:rPr lang="en-US" sz="2000" dirty="0"/>
              <a:t>After approximately 27 C, k</a:t>
            </a:r>
            <a:r>
              <a:rPr lang="en-US" sz="2000" baseline="-25000" dirty="0"/>
              <a:t>1, AEM 2 </a:t>
            </a:r>
            <a:r>
              <a:rPr lang="en-US" sz="2000" dirty="0"/>
              <a:t>&gt; k</a:t>
            </a:r>
            <a:r>
              <a:rPr lang="en-US" sz="2000" baseline="-25000" dirty="0"/>
              <a:t>1, AEM 1</a:t>
            </a:r>
          </a:p>
        </p:txBody>
      </p:sp>
      <p:sp>
        <p:nvSpPr>
          <p:cNvPr id="10" name="TextBox 9">
            <a:extLst>
              <a:ext uri="{FF2B5EF4-FFF2-40B4-BE49-F238E27FC236}">
                <a16:creationId xmlns:a16="http://schemas.microsoft.com/office/drawing/2014/main" id="{97424F49-766E-98FB-F9DB-4CC720F235F3}"/>
              </a:ext>
            </a:extLst>
          </p:cNvPr>
          <p:cNvSpPr txBox="1"/>
          <p:nvPr/>
        </p:nvSpPr>
        <p:spPr>
          <a:xfrm>
            <a:off x="7207413" y="5760720"/>
            <a:ext cx="4371389" cy="307777"/>
          </a:xfrm>
          <a:prstGeom prst="rect">
            <a:avLst/>
          </a:prstGeom>
          <a:noFill/>
        </p:spPr>
        <p:txBody>
          <a:bodyPr wrap="none" lIns="0" tIns="0" rIns="0" bIns="0" rtlCol="0">
            <a:spAutoFit/>
          </a:bodyPr>
          <a:lstStyle/>
          <a:p>
            <a:r>
              <a:rPr lang="en-US" sz="2000" dirty="0"/>
              <a:t> At all temperatures, k</a:t>
            </a:r>
            <a:r>
              <a:rPr lang="en-US" sz="2000" baseline="-25000" dirty="0"/>
              <a:t>2, AEM 2 </a:t>
            </a:r>
            <a:r>
              <a:rPr lang="en-US" sz="2000" dirty="0"/>
              <a:t>&gt; k</a:t>
            </a:r>
            <a:r>
              <a:rPr lang="en-US" sz="2000" baseline="-25000" dirty="0"/>
              <a:t>2, AEM 1</a:t>
            </a:r>
          </a:p>
        </p:txBody>
      </p:sp>
      <p:sp>
        <p:nvSpPr>
          <p:cNvPr id="3" name="TextBox 2">
            <a:extLst>
              <a:ext uri="{FF2B5EF4-FFF2-40B4-BE49-F238E27FC236}">
                <a16:creationId xmlns:a16="http://schemas.microsoft.com/office/drawing/2014/main" id="{9FCCE1E0-2ABA-1F3A-004E-CEFCA24E0C3F}"/>
              </a:ext>
            </a:extLst>
          </p:cNvPr>
          <p:cNvSpPr txBox="1"/>
          <p:nvPr/>
        </p:nvSpPr>
        <p:spPr>
          <a:xfrm>
            <a:off x="680936" y="5455179"/>
            <a:ext cx="5163273" cy="307777"/>
          </a:xfrm>
          <a:prstGeom prst="rect">
            <a:avLst/>
          </a:prstGeom>
          <a:noFill/>
        </p:spPr>
        <p:txBody>
          <a:bodyPr wrap="none" lIns="0" tIns="0" rIns="0" bIns="0" rtlCol="0">
            <a:spAutoFit/>
          </a:bodyPr>
          <a:lstStyle/>
          <a:p>
            <a:r>
              <a:rPr lang="en-US" sz="2000" dirty="0"/>
              <a:t>Before approximately 27 C, k</a:t>
            </a:r>
            <a:r>
              <a:rPr lang="en-US" sz="2000" baseline="-25000" dirty="0"/>
              <a:t>1, AEM 2 </a:t>
            </a:r>
            <a:r>
              <a:rPr lang="en-US" sz="2000" dirty="0"/>
              <a:t>&lt; k</a:t>
            </a:r>
            <a:r>
              <a:rPr lang="en-US" sz="2000" baseline="-25000" dirty="0"/>
              <a:t>1, AEM 1</a:t>
            </a:r>
          </a:p>
        </p:txBody>
      </p:sp>
      <p:sp>
        <p:nvSpPr>
          <p:cNvPr id="4" name="Rectangle 3">
            <a:extLst>
              <a:ext uri="{FF2B5EF4-FFF2-40B4-BE49-F238E27FC236}">
                <a16:creationId xmlns:a16="http://schemas.microsoft.com/office/drawing/2014/main" id="{F8754171-CEEB-582A-7B03-A00BCAA8C02F}"/>
              </a:ext>
            </a:extLst>
          </p:cNvPr>
          <p:cNvSpPr/>
          <p:nvPr/>
        </p:nvSpPr>
        <p:spPr>
          <a:xfrm>
            <a:off x="5111496" y="2944368"/>
            <a:ext cx="868622" cy="859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5" name="Rectangle 4">
            <a:extLst>
              <a:ext uri="{FF2B5EF4-FFF2-40B4-BE49-F238E27FC236}">
                <a16:creationId xmlns:a16="http://schemas.microsoft.com/office/drawing/2014/main" id="{B91DA8E5-9C86-4E02-FDF8-BCADFD98B549}"/>
              </a:ext>
            </a:extLst>
          </p:cNvPr>
          <p:cNvSpPr/>
          <p:nvPr/>
        </p:nvSpPr>
        <p:spPr>
          <a:xfrm>
            <a:off x="10828083" y="2944368"/>
            <a:ext cx="868622" cy="859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TextBox 6">
            <a:extLst>
              <a:ext uri="{FF2B5EF4-FFF2-40B4-BE49-F238E27FC236}">
                <a16:creationId xmlns:a16="http://schemas.microsoft.com/office/drawing/2014/main" id="{D0C739BE-17FC-C71D-B416-12D41908C957}"/>
              </a:ext>
            </a:extLst>
          </p:cNvPr>
          <p:cNvSpPr txBox="1"/>
          <p:nvPr/>
        </p:nvSpPr>
        <p:spPr>
          <a:xfrm>
            <a:off x="9124404" y="3273552"/>
            <a:ext cx="631583" cy="246221"/>
          </a:xfrm>
          <a:prstGeom prst="rect">
            <a:avLst/>
          </a:prstGeom>
          <a:noFill/>
        </p:spPr>
        <p:txBody>
          <a:bodyPr wrap="none" lIns="0" tIns="0" rIns="0" bIns="0" rtlCol="0">
            <a:spAutoFit/>
          </a:bodyPr>
          <a:lstStyle/>
          <a:p>
            <a:r>
              <a:rPr lang="en-US" sz="1600" dirty="0"/>
              <a:t>AEM 1</a:t>
            </a:r>
          </a:p>
        </p:txBody>
      </p:sp>
      <p:sp>
        <p:nvSpPr>
          <p:cNvPr id="11" name="TextBox 10">
            <a:extLst>
              <a:ext uri="{FF2B5EF4-FFF2-40B4-BE49-F238E27FC236}">
                <a16:creationId xmlns:a16="http://schemas.microsoft.com/office/drawing/2014/main" id="{CB3779A6-03D7-4F3D-9F75-F2685BA05B32}"/>
              </a:ext>
            </a:extLst>
          </p:cNvPr>
          <p:cNvSpPr txBox="1"/>
          <p:nvPr/>
        </p:nvSpPr>
        <p:spPr>
          <a:xfrm>
            <a:off x="7697940" y="2412458"/>
            <a:ext cx="631583" cy="246221"/>
          </a:xfrm>
          <a:prstGeom prst="rect">
            <a:avLst/>
          </a:prstGeom>
          <a:noFill/>
        </p:spPr>
        <p:txBody>
          <a:bodyPr wrap="none" lIns="0" tIns="0" rIns="0" bIns="0" rtlCol="0">
            <a:spAutoFit/>
          </a:bodyPr>
          <a:lstStyle/>
          <a:p>
            <a:r>
              <a:rPr lang="en-US" sz="1600" dirty="0"/>
              <a:t>AEM 2</a:t>
            </a:r>
          </a:p>
        </p:txBody>
      </p:sp>
    </p:spTree>
    <p:extLst>
      <p:ext uri="{BB962C8B-B14F-4D97-AF65-F5344CB8AC3E}">
        <p14:creationId xmlns:p14="http://schemas.microsoft.com/office/powerpoint/2010/main" val="387236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C9B9-4BB4-AFB8-5C00-C1025F778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582A5-DF5C-8C73-9E43-0D661BEB3020}"/>
              </a:ext>
            </a:extLst>
          </p:cNvPr>
          <p:cNvSpPr>
            <a:spLocks noGrp="1"/>
          </p:cNvSpPr>
          <p:nvPr>
            <p:ph type="title"/>
          </p:nvPr>
        </p:nvSpPr>
        <p:spPr/>
        <p:txBody>
          <a:bodyPr/>
          <a:lstStyle/>
          <a:p>
            <a:r>
              <a:rPr lang="en-US" sz="2400" dirty="0"/>
              <a:t>By analyzing the Kamal equation, it becomes clear that, except at very early times, the AEM 2 reaction will proceed at a faster rate than the AEM 1 reaction</a:t>
            </a:r>
          </a:p>
        </p:txBody>
      </p:sp>
      <p:pic>
        <p:nvPicPr>
          <p:cNvPr id="4" name="Content Placeholder 6" descr="\documentclass{article}&#10;\usepackage{amsmath}&#10;\pagestyle{empty}&#10;\begin{document}&#10;&#10;&#10;\begin{align*}&#10;\frac{d\alpha}{dt} &amp;= \left[k_1 + k_2 \alpha^m \right]\left(1 - \alpha \right)^n \\&#10;k_i &amp;= A_i \exp \left[-\frac{E_i}{RT} \right] \\&#10;m, n &amp;= \text{constant} &#10;\end{align*}&#10;&#10;\end{document}" title="IguanaTex Bitmap Display">
            <a:extLst>
              <a:ext uri="{FF2B5EF4-FFF2-40B4-BE49-F238E27FC236}">
                <a16:creationId xmlns:a16="http://schemas.microsoft.com/office/drawing/2014/main" id="{8C3F2100-CE9D-40E8-FCE8-FC936B6A11C2}"/>
              </a:ext>
            </a:extLst>
          </p:cNvPr>
          <p:cNvPicPr>
            <a:picLocks noGrp="1" noChangeAspect="1"/>
          </p:cNvPicPr>
          <p:nvPr>
            <p:ph sz="quarter" idx="15"/>
            <p:custDataLst>
              <p:tags r:id="rId1"/>
            </p:custDataLst>
          </p:nvPr>
        </p:nvPicPr>
        <p:blipFill>
          <a:blip r:embed="rId4"/>
          <a:stretch>
            <a:fillRect/>
          </a:stretch>
        </p:blipFill>
        <p:spPr>
          <a:xfrm>
            <a:off x="1142021" y="2802375"/>
            <a:ext cx="3055592" cy="1583987"/>
          </a:xfrm>
          <a:prstGeom prst="rect">
            <a:avLst/>
          </a:prstGeom>
        </p:spPr>
      </p:pic>
      <p:sp>
        <p:nvSpPr>
          <p:cNvPr id="5" name="Arrow: Right 4">
            <a:extLst>
              <a:ext uri="{FF2B5EF4-FFF2-40B4-BE49-F238E27FC236}">
                <a16:creationId xmlns:a16="http://schemas.microsoft.com/office/drawing/2014/main" id="{90307F32-E6B2-93C0-F4DB-96E3BBF9B1FB}"/>
              </a:ext>
            </a:extLst>
          </p:cNvPr>
          <p:cNvSpPr/>
          <p:nvPr/>
        </p:nvSpPr>
        <p:spPr>
          <a:xfrm rot="20360856">
            <a:off x="4655135" y="2477113"/>
            <a:ext cx="1344782" cy="495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 name="TextBox 5">
            <a:extLst>
              <a:ext uri="{FF2B5EF4-FFF2-40B4-BE49-F238E27FC236}">
                <a16:creationId xmlns:a16="http://schemas.microsoft.com/office/drawing/2014/main" id="{3113D438-D029-E528-3498-9E57245F9DAE}"/>
              </a:ext>
            </a:extLst>
          </p:cNvPr>
          <p:cNvSpPr txBox="1"/>
          <p:nvPr/>
        </p:nvSpPr>
        <p:spPr>
          <a:xfrm rot="20446542">
            <a:off x="4486021" y="1931170"/>
            <a:ext cx="1271182" cy="307777"/>
          </a:xfrm>
          <a:prstGeom prst="rect">
            <a:avLst/>
          </a:prstGeom>
          <a:noFill/>
        </p:spPr>
        <p:txBody>
          <a:bodyPr wrap="none" lIns="0" tIns="0" rIns="0" bIns="0" rtlCol="0">
            <a:spAutoFit/>
          </a:bodyPr>
          <a:lstStyle/>
          <a:p>
            <a:r>
              <a:rPr lang="en-US" sz="2000"/>
              <a:t>Early times</a:t>
            </a:r>
          </a:p>
        </p:txBody>
      </p:sp>
      <p:pic>
        <p:nvPicPr>
          <p:cNvPr id="16" name="Picture 15" descr="\documentclass{article}&#10;\usepackage{amsmath}&#10;\pagestyle{empty}&#10;\begin{document}&#10;&#10;&#10;\begin{align*}&#10;\alpha \to 0,\frac{d\alpha}{dt} \approx k_1&#10;\end{align*}&#10;&#10;\end{document}" title="IguanaTex Bitmap Display">
            <a:extLst>
              <a:ext uri="{FF2B5EF4-FFF2-40B4-BE49-F238E27FC236}">
                <a16:creationId xmlns:a16="http://schemas.microsoft.com/office/drawing/2014/main" id="{77537CC3-88F3-3201-8880-95B42D7B8430}"/>
              </a:ext>
            </a:extLst>
          </p:cNvPr>
          <p:cNvPicPr>
            <a:picLocks noChangeAspect="1"/>
          </p:cNvPicPr>
          <p:nvPr>
            <p:custDataLst>
              <p:tags r:id="rId2"/>
            </p:custDataLst>
          </p:nvPr>
        </p:nvPicPr>
        <p:blipFill>
          <a:blip r:embed="rId5"/>
          <a:stretch>
            <a:fillRect/>
          </a:stretch>
        </p:blipFill>
        <p:spPr>
          <a:xfrm>
            <a:off x="6408116" y="2255876"/>
            <a:ext cx="1692953" cy="522666"/>
          </a:xfrm>
          <a:prstGeom prst="rect">
            <a:avLst/>
          </a:prstGeom>
        </p:spPr>
      </p:pic>
      <p:sp>
        <p:nvSpPr>
          <p:cNvPr id="17" name="TextBox 16">
            <a:extLst>
              <a:ext uri="{FF2B5EF4-FFF2-40B4-BE49-F238E27FC236}">
                <a16:creationId xmlns:a16="http://schemas.microsoft.com/office/drawing/2014/main" id="{E9650BCA-D46E-E521-5591-3FA578DD76E6}"/>
              </a:ext>
            </a:extLst>
          </p:cNvPr>
          <p:cNvSpPr txBox="1"/>
          <p:nvPr/>
        </p:nvSpPr>
        <p:spPr>
          <a:xfrm>
            <a:off x="9175958" y="1730472"/>
            <a:ext cx="1971694" cy="923330"/>
          </a:xfrm>
          <a:prstGeom prst="rect">
            <a:avLst/>
          </a:prstGeom>
          <a:noFill/>
        </p:spPr>
        <p:txBody>
          <a:bodyPr wrap="none" lIns="0" tIns="0" rIns="0" bIns="0" rtlCol="0">
            <a:spAutoFit/>
          </a:bodyPr>
          <a:lstStyle/>
          <a:p>
            <a:pPr algn="ctr"/>
            <a:r>
              <a:rPr lang="en-US" sz="2000" b="1" dirty="0"/>
              <a:t>T &lt; 27 C</a:t>
            </a:r>
          </a:p>
          <a:p>
            <a:pPr algn="ctr"/>
            <a:r>
              <a:rPr lang="en-US" sz="2000" b="1" dirty="0"/>
              <a:t>k</a:t>
            </a:r>
            <a:r>
              <a:rPr lang="en-US" sz="2000" b="1" baseline="-25000" dirty="0"/>
              <a:t>1, AEM 2 </a:t>
            </a:r>
            <a:r>
              <a:rPr lang="en-US" sz="2000" b="1" dirty="0"/>
              <a:t>&lt; k</a:t>
            </a:r>
            <a:r>
              <a:rPr lang="en-US" sz="2000" b="1" baseline="-25000" dirty="0"/>
              <a:t>1, AEM 1</a:t>
            </a:r>
          </a:p>
          <a:p>
            <a:pPr algn="ctr"/>
            <a:r>
              <a:rPr lang="en-US" sz="2000" b="1" dirty="0" err="1">
                <a:latin typeface="Symbol" panose="05050102010706020507" pitchFamily="18" charset="2"/>
              </a:rPr>
              <a:t>a</a:t>
            </a:r>
            <a:r>
              <a:rPr lang="en-US" sz="2000" b="1" baseline="-25000" dirty="0" err="1"/>
              <a:t>AEM</a:t>
            </a:r>
            <a:r>
              <a:rPr lang="en-US" sz="2000" b="1" baseline="-25000" dirty="0"/>
              <a:t> 2</a:t>
            </a:r>
            <a:r>
              <a:rPr lang="en-US" sz="2000" b="1" dirty="0"/>
              <a:t> &lt; </a:t>
            </a:r>
            <a:r>
              <a:rPr lang="en-US" sz="2000" b="1" dirty="0" err="1">
                <a:latin typeface="Symbol" panose="05050102010706020507" pitchFamily="18" charset="2"/>
              </a:rPr>
              <a:t>a</a:t>
            </a:r>
            <a:r>
              <a:rPr lang="en-US" sz="2000" b="1" baseline="-25000" dirty="0" err="1"/>
              <a:t>AEM</a:t>
            </a:r>
            <a:r>
              <a:rPr lang="en-US" sz="2000" b="1" baseline="-25000" dirty="0"/>
              <a:t> 1</a:t>
            </a:r>
          </a:p>
        </p:txBody>
      </p:sp>
      <p:sp>
        <p:nvSpPr>
          <p:cNvPr id="19" name="TextBox 18">
            <a:extLst>
              <a:ext uri="{FF2B5EF4-FFF2-40B4-BE49-F238E27FC236}">
                <a16:creationId xmlns:a16="http://schemas.microsoft.com/office/drawing/2014/main" id="{C91982D6-6EB5-E217-DDCB-A0F959C12005}"/>
              </a:ext>
            </a:extLst>
          </p:cNvPr>
          <p:cNvSpPr txBox="1"/>
          <p:nvPr/>
        </p:nvSpPr>
        <p:spPr>
          <a:xfrm>
            <a:off x="9289447" y="2988159"/>
            <a:ext cx="1971694" cy="923330"/>
          </a:xfrm>
          <a:prstGeom prst="rect">
            <a:avLst/>
          </a:prstGeom>
          <a:noFill/>
        </p:spPr>
        <p:txBody>
          <a:bodyPr wrap="none" lIns="0" tIns="0" rIns="0" bIns="0" rtlCol="0">
            <a:spAutoFit/>
          </a:bodyPr>
          <a:lstStyle/>
          <a:p>
            <a:pPr algn="ctr"/>
            <a:r>
              <a:rPr lang="en-US" sz="2000" b="1" dirty="0"/>
              <a:t>T &gt; 27 C</a:t>
            </a:r>
          </a:p>
          <a:p>
            <a:pPr algn="ctr"/>
            <a:r>
              <a:rPr lang="en-US" sz="2000" b="1" dirty="0"/>
              <a:t>k</a:t>
            </a:r>
            <a:r>
              <a:rPr lang="en-US" sz="2000" b="1" baseline="-25000" dirty="0"/>
              <a:t>1, AEM 2 </a:t>
            </a:r>
            <a:r>
              <a:rPr lang="en-US" sz="2000" b="1" dirty="0"/>
              <a:t>&gt; k</a:t>
            </a:r>
            <a:r>
              <a:rPr lang="en-US" sz="2000" b="1" baseline="-25000" dirty="0"/>
              <a:t>1, AEM 1</a:t>
            </a:r>
          </a:p>
          <a:p>
            <a:pPr algn="ctr"/>
            <a:r>
              <a:rPr lang="en-US" sz="2000" b="1" dirty="0" err="1">
                <a:latin typeface="Symbol" panose="05050102010706020507" pitchFamily="18" charset="2"/>
              </a:rPr>
              <a:t>a</a:t>
            </a:r>
            <a:r>
              <a:rPr lang="en-US" sz="2000" b="1" baseline="-25000" dirty="0" err="1"/>
              <a:t>AEM</a:t>
            </a:r>
            <a:r>
              <a:rPr lang="en-US" sz="2000" b="1" baseline="-25000" dirty="0"/>
              <a:t> 2</a:t>
            </a:r>
            <a:r>
              <a:rPr lang="en-US" sz="2000" b="1" dirty="0"/>
              <a:t> &gt; </a:t>
            </a:r>
            <a:r>
              <a:rPr lang="en-US" sz="2000" b="1" dirty="0" err="1">
                <a:latin typeface="Symbol" panose="05050102010706020507" pitchFamily="18" charset="2"/>
              </a:rPr>
              <a:t>a</a:t>
            </a:r>
            <a:r>
              <a:rPr lang="en-US" sz="2000" b="1" baseline="-25000" dirty="0" err="1"/>
              <a:t>AEM</a:t>
            </a:r>
            <a:r>
              <a:rPr lang="en-US" sz="2000" b="1" baseline="-25000" dirty="0"/>
              <a:t> 1</a:t>
            </a:r>
          </a:p>
        </p:txBody>
      </p:sp>
      <p:sp>
        <p:nvSpPr>
          <p:cNvPr id="20" name="Rectangle: Rounded Corners 19">
            <a:extLst>
              <a:ext uri="{FF2B5EF4-FFF2-40B4-BE49-F238E27FC236}">
                <a16:creationId xmlns:a16="http://schemas.microsoft.com/office/drawing/2014/main" id="{29FC5E00-DEE3-A9D8-5B63-458580EB58D0}"/>
              </a:ext>
            </a:extLst>
          </p:cNvPr>
          <p:cNvSpPr/>
          <p:nvPr/>
        </p:nvSpPr>
        <p:spPr>
          <a:xfrm>
            <a:off x="9114817" y="1634246"/>
            <a:ext cx="2110902" cy="114429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1" name="Rectangle: Rounded Corners 20">
            <a:extLst>
              <a:ext uri="{FF2B5EF4-FFF2-40B4-BE49-F238E27FC236}">
                <a16:creationId xmlns:a16="http://schemas.microsoft.com/office/drawing/2014/main" id="{EFD46F5D-9CF3-0955-D452-F0B5BA1BB1A0}"/>
              </a:ext>
            </a:extLst>
          </p:cNvPr>
          <p:cNvSpPr/>
          <p:nvPr/>
        </p:nvSpPr>
        <p:spPr>
          <a:xfrm>
            <a:off x="9142253" y="2867635"/>
            <a:ext cx="2110902" cy="114429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2" name="Arrow: Right 21">
            <a:extLst>
              <a:ext uri="{FF2B5EF4-FFF2-40B4-BE49-F238E27FC236}">
                <a16:creationId xmlns:a16="http://schemas.microsoft.com/office/drawing/2014/main" id="{B92089E4-0519-331C-8DC5-11452D17C58A}"/>
              </a:ext>
            </a:extLst>
          </p:cNvPr>
          <p:cNvSpPr/>
          <p:nvPr/>
        </p:nvSpPr>
        <p:spPr>
          <a:xfrm rot="1612928">
            <a:off x="4493894" y="4329790"/>
            <a:ext cx="1344782" cy="495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3" name="TextBox 22">
            <a:extLst>
              <a:ext uri="{FF2B5EF4-FFF2-40B4-BE49-F238E27FC236}">
                <a16:creationId xmlns:a16="http://schemas.microsoft.com/office/drawing/2014/main" id="{074D9D0A-D082-D1F8-40EF-54CE1A643B88}"/>
              </a:ext>
            </a:extLst>
          </p:cNvPr>
          <p:cNvSpPr txBox="1"/>
          <p:nvPr/>
        </p:nvSpPr>
        <p:spPr>
          <a:xfrm rot="1680715">
            <a:off x="4763835" y="3874849"/>
            <a:ext cx="1293624" cy="307777"/>
          </a:xfrm>
          <a:prstGeom prst="rect">
            <a:avLst/>
          </a:prstGeom>
          <a:noFill/>
        </p:spPr>
        <p:txBody>
          <a:bodyPr wrap="none" lIns="0" tIns="0" rIns="0" bIns="0" rtlCol="0">
            <a:spAutoFit/>
          </a:bodyPr>
          <a:lstStyle/>
          <a:p>
            <a:r>
              <a:rPr lang="en-US" sz="2000"/>
              <a:t>Later times</a:t>
            </a:r>
          </a:p>
        </p:txBody>
      </p:sp>
      <p:sp>
        <p:nvSpPr>
          <p:cNvPr id="25" name="TextBox 24">
            <a:extLst>
              <a:ext uri="{FF2B5EF4-FFF2-40B4-BE49-F238E27FC236}">
                <a16:creationId xmlns:a16="http://schemas.microsoft.com/office/drawing/2014/main" id="{90F94B0E-77B3-DF8A-7C0E-1422793B6312}"/>
              </a:ext>
            </a:extLst>
          </p:cNvPr>
          <p:cNvSpPr txBox="1"/>
          <p:nvPr/>
        </p:nvSpPr>
        <p:spPr>
          <a:xfrm>
            <a:off x="6447715" y="4465180"/>
            <a:ext cx="2268293" cy="1200329"/>
          </a:xfrm>
          <a:prstGeom prst="rect">
            <a:avLst/>
          </a:prstGeom>
          <a:noFill/>
        </p:spPr>
        <p:txBody>
          <a:bodyPr wrap="square">
            <a:spAutoFit/>
          </a:bodyPr>
          <a:lstStyle/>
          <a:p>
            <a:pPr algn="ctr"/>
            <a:r>
              <a:rPr lang="en-US" sz="1800" b="1" dirty="0"/>
              <a:t>T &gt; 27 C</a:t>
            </a:r>
          </a:p>
          <a:p>
            <a:pPr algn="ctr"/>
            <a:r>
              <a:rPr lang="en-US" sz="1800" b="1" dirty="0"/>
              <a:t>k</a:t>
            </a:r>
            <a:r>
              <a:rPr lang="en-US" sz="1800" b="1" baseline="-25000" dirty="0"/>
              <a:t>1, AEM 2 </a:t>
            </a:r>
            <a:r>
              <a:rPr lang="en-US" sz="1800" b="1" dirty="0"/>
              <a:t>&gt; k</a:t>
            </a:r>
            <a:r>
              <a:rPr lang="en-US" sz="1800" b="1" baseline="-25000" dirty="0"/>
              <a:t>1, AEM 1</a:t>
            </a:r>
          </a:p>
          <a:p>
            <a:pPr algn="ctr"/>
            <a:r>
              <a:rPr lang="en-US" sz="1800" b="1" dirty="0"/>
              <a:t>k</a:t>
            </a:r>
            <a:r>
              <a:rPr lang="en-US" sz="1800" b="1" baseline="-25000" dirty="0"/>
              <a:t>2, AEM 2 </a:t>
            </a:r>
            <a:r>
              <a:rPr lang="en-US" sz="1800" b="1" dirty="0"/>
              <a:t>&gt; k</a:t>
            </a:r>
            <a:r>
              <a:rPr lang="en-US" sz="1800" b="1" baseline="-25000" dirty="0"/>
              <a:t>2, AEM 1</a:t>
            </a:r>
            <a:endParaRPr lang="en-US" sz="1800" b="1" dirty="0">
              <a:latin typeface="Symbol" panose="05050102010706020507" pitchFamily="18" charset="2"/>
            </a:endParaRPr>
          </a:p>
          <a:p>
            <a:pPr algn="ctr"/>
            <a:r>
              <a:rPr lang="en-US" sz="1800" b="1" dirty="0" err="1">
                <a:latin typeface="Symbol" panose="05050102010706020507" pitchFamily="18" charset="2"/>
              </a:rPr>
              <a:t>a</a:t>
            </a:r>
            <a:r>
              <a:rPr lang="en-US" sz="1800" b="1" baseline="-25000" dirty="0" err="1"/>
              <a:t>AEM</a:t>
            </a:r>
            <a:r>
              <a:rPr lang="en-US" sz="1800" b="1" baseline="-25000" dirty="0"/>
              <a:t> 2</a:t>
            </a:r>
            <a:r>
              <a:rPr lang="en-US" sz="1800" b="1" dirty="0"/>
              <a:t> &gt; </a:t>
            </a:r>
            <a:r>
              <a:rPr lang="en-US" sz="1800" b="1" dirty="0" err="1">
                <a:latin typeface="Symbol" panose="05050102010706020507" pitchFamily="18" charset="2"/>
              </a:rPr>
              <a:t>a</a:t>
            </a:r>
            <a:r>
              <a:rPr lang="en-US" sz="1800" b="1" baseline="-25000" dirty="0" err="1"/>
              <a:t>AEM</a:t>
            </a:r>
            <a:r>
              <a:rPr lang="en-US" sz="1800" b="1" baseline="-25000" dirty="0"/>
              <a:t> 1</a:t>
            </a:r>
          </a:p>
        </p:txBody>
      </p:sp>
      <p:sp>
        <p:nvSpPr>
          <p:cNvPr id="27" name="Rectangle: Rounded Corners 26">
            <a:extLst>
              <a:ext uri="{FF2B5EF4-FFF2-40B4-BE49-F238E27FC236}">
                <a16:creationId xmlns:a16="http://schemas.microsoft.com/office/drawing/2014/main" id="{58CCA462-738E-DB75-C85A-355A024190B5}"/>
              </a:ext>
            </a:extLst>
          </p:cNvPr>
          <p:cNvSpPr/>
          <p:nvPr/>
        </p:nvSpPr>
        <p:spPr>
          <a:xfrm>
            <a:off x="6526410" y="4465180"/>
            <a:ext cx="2110902" cy="127435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18991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0758-6603-2D4C-42A9-2B60408081A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67FB71-6422-E07C-67B3-887E7CDFD1AA}"/>
              </a:ext>
            </a:extLst>
          </p:cNvPr>
          <p:cNvSpPr txBox="1"/>
          <p:nvPr/>
        </p:nvSpPr>
        <p:spPr>
          <a:xfrm>
            <a:off x="1499681" y="674400"/>
            <a:ext cx="9192637" cy="5509200"/>
          </a:xfrm>
          <a:prstGeom prst="rect">
            <a:avLst/>
          </a:prstGeom>
          <a:noFill/>
        </p:spPr>
        <p:txBody>
          <a:bodyPr wrap="square">
            <a:spAutoFit/>
          </a:bodyPr>
          <a:lstStyle/>
          <a:p>
            <a:pPr algn="ctr"/>
            <a:r>
              <a:rPr lang="en-US" sz="3200" b="1" dirty="0">
                <a:solidFill>
                  <a:schemeClr val="tx1"/>
                </a:solidFill>
                <a:latin typeface="+mj-lt"/>
              </a:rPr>
              <a:t>To perform numerical simulations, we will need following information</a:t>
            </a:r>
            <a:br>
              <a:rPr lang="en-US" sz="3200" b="1" dirty="0">
                <a:solidFill>
                  <a:schemeClr val="tx1"/>
                </a:solidFill>
                <a:latin typeface="+mj-lt"/>
              </a:rPr>
            </a:br>
            <a:endParaRPr lang="en-US" sz="3200" b="1" dirty="0">
              <a:solidFill>
                <a:schemeClr val="tx1"/>
              </a:solidFill>
              <a:latin typeface="+mj-lt"/>
            </a:endParaRPr>
          </a:p>
          <a:p>
            <a:pPr marL="457200" indent="-457200">
              <a:buFont typeface="Wingdings" panose="05000000000000000000" pitchFamily="2" charset="2"/>
              <a:buChar char="ü"/>
            </a:pPr>
            <a:r>
              <a:rPr lang="en-US" sz="3200" b="1" dirty="0">
                <a:solidFill>
                  <a:srgbClr val="00B050"/>
                </a:solidFill>
                <a:latin typeface="+mj-lt"/>
              </a:rPr>
              <a:t>Governing equations</a:t>
            </a:r>
          </a:p>
          <a:p>
            <a:pPr marL="457200" indent="-457200">
              <a:buFont typeface="Arial" panose="020B0604020202020204" pitchFamily="34" charset="0"/>
              <a:buChar char="•"/>
            </a:pPr>
            <a:r>
              <a:rPr lang="en-US" sz="3200" b="1" dirty="0">
                <a:solidFill>
                  <a:srgbClr val="C00000"/>
                </a:solidFill>
                <a:latin typeface="+mj-lt"/>
              </a:rPr>
              <a:t>Simulation parameters</a:t>
            </a:r>
          </a:p>
          <a:p>
            <a:pPr marL="914400" lvl="1" indent="-457200">
              <a:buFont typeface="Wingdings" panose="05000000000000000000" pitchFamily="2" charset="2"/>
              <a:buChar char="ü"/>
            </a:pPr>
            <a:r>
              <a:rPr lang="en-US" sz="3200" b="1" dirty="0">
                <a:solidFill>
                  <a:srgbClr val="00B050"/>
                </a:solidFill>
                <a:latin typeface="+mj-lt"/>
              </a:rPr>
              <a:t>Kinetic parameters</a:t>
            </a:r>
          </a:p>
          <a:p>
            <a:pPr marL="914400" lvl="1" indent="-457200">
              <a:buFont typeface="Arial" panose="020B0604020202020204" pitchFamily="34" charset="0"/>
              <a:buChar char="•"/>
            </a:pPr>
            <a:r>
              <a:rPr lang="en-US" sz="3200" b="1" dirty="0">
                <a:solidFill>
                  <a:srgbClr val="C00000"/>
                </a:solidFill>
                <a:latin typeface="+mj-lt"/>
              </a:rPr>
              <a:t>Material properties</a:t>
            </a:r>
          </a:p>
          <a:p>
            <a:pPr marL="457200" indent="-457200">
              <a:buFont typeface="Arial" panose="020B0604020202020204" pitchFamily="34" charset="0"/>
              <a:buChar char="•"/>
            </a:pPr>
            <a:r>
              <a:rPr lang="en-US" sz="3200" b="1" dirty="0">
                <a:latin typeface="+mj-lt"/>
              </a:rPr>
              <a:t>Simulation geometry</a:t>
            </a:r>
          </a:p>
          <a:p>
            <a:pPr marL="457200" indent="-457200">
              <a:buFont typeface="Arial" panose="020B0604020202020204" pitchFamily="34" charset="0"/>
              <a:buChar char="•"/>
            </a:pPr>
            <a:r>
              <a:rPr lang="en-US" sz="3200" b="1" dirty="0">
                <a:latin typeface="+mj-lt"/>
              </a:rPr>
              <a:t>Problem setup</a:t>
            </a:r>
          </a:p>
          <a:p>
            <a:pPr marL="457200" indent="-457200">
              <a:buFont typeface="Arial" panose="020B0604020202020204" pitchFamily="34" charset="0"/>
              <a:buChar char="•"/>
            </a:pPr>
            <a:endParaRPr lang="en-US" sz="3200" b="1" dirty="0">
              <a:latin typeface="+mj-lt"/>
            </a:endParaRPr>
          </a:p>
          <a:p>
            <a:r>
              <a:rPr lang="en-US" sz="3200" b="1" dirty="0">
                <a:latin typeface="+mj-lt"/>
              </a:rPr>
              <a:t>Lastly, we will look at the results</a:t>
            </a:r>
          </a:p>
        </p:txBody>
      </p:sp>
    </p:spTree>
    <p:extLst>
      <p:ext uri="{BB962C8B-B14F-4D97-AF65-F5344CB8AC3E}">
        <p14:creationId xmlns:p14="http://schemas.microsoft.com/office/powerpoint/2010/main" val="86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1E0F-662A-AA04-BE35-A79E9A6DF91A}"/>
              </a:ext>
            </a:extLst>
          </p:cNvPr>
          <p:cNvSpPr>
            <a:spLocks noGrp="1"/>
          </p:cNvSpPr>
          <p:nvPr>
            <p:ph type="title"/>
          </p:nvPr>
        </p:nvSpPr>
        <p:spPr/>
        <p:txBody>
          <a:bodyPr/>
          <a:lstStyle/>
          <a:p>
            <a:r>
              <a:rPr lang="en-US" sz="2400" dirty="0"/>
              <a:t>Analyzing the equations to be solved uncovers the material properties essential for the calculations</a:t>
            </a:r>
          </a:p>
        </p:txBody>
      </p:sp>
      <p:sp>
        <p:nvSpPr>
          <p:cNvPr id="4" name="Content Placeholder 3">
            <a:extLst>
              <a:ext uri="{FF2B5EF4-FFF2-40B4-BE49-F238E27FC236}">
                <a16:creationId xmlns:a16="http://schemas.microsoft.com/office/drawing/2014/main" id="{3E05BC23-C53D-6B6A-4901-C3EF57A4D660}"/>
              </a:ext>
            </a:extLst>
          </p:cNvPr>
          <p:cNvSpPr>
            <a:spLocks noGrp="1"/>
          </p:cNvSpPr>
          <p:nvPr>
            <p:ph sz="quarter" idx="16"/>
          </p:nvPr>
        </p:nvSpPr>
        <p:spPr/>
        <p:txBody>
          <a:bodyPr/>
          <a:lstStyle/>
          <a:p>
            <a:pPr algn="ctr"/>
            <a:endParaRPr lang="en-US" sz="2000" b="1"/>
          </a:p>
          <a:p>
            <a:pPr algn="ctr"/>
            <a:endParaRPr lang="en-US" b="1"/>
          </a:p>
          <a:p>
            <a:pPr algn="ctr"/>
            <a:r>
              <a:rPr lang="en-US" sz="2000" b="1"/>
              <a:t>Energy equation</a:t>
            </a:r>
          </a:p>
          <a:p>
            <a:pPr algn="ctr"/>
            <a:endParaRPr lang="en-US"/>
          </a:p>
        </p:txBody>
      </p:sp>
      <p:sp>
        <p:nvSpPr>
          <p:cNvPr id="8" name="Content Placeholder 7">
            <a:extLst>
              <a:ext uri="{FF2B5EF4-FFF2-40B4-BE49-F238E27FC236}">
                <a16:creationId xmlns:a16="http://schemas.microsoft.com/office/drawing/2014/main" id="{841E33DA-285F-96D6-F9BC-CD35BB48513D}"/>
              </a:ext>
            </a:extLst>
          </p:cNvPr>
          <p:cNvSpPr txBox="1">
            <a:spLocks noGrp="1"/>
          </p:cNvSpPr>
          <p:nvPr>
            <p:ph sz="quarter" idx="15"/>
          </p:nvPr>
        </p:nvSpPr>
        <p:spPr>
          <a:xfrm>
            <a:off x="2194160" y="1295400"/>
            <a:ext cx="2085507" cy="1147494"/>
          </a:xfrm>
          <a:prstGeom prst="rect">
            <a:avLst/>
          </a:prstGeom>
          <a:noFill/>
        </p:spPr>
        <p:txBody>
          <a:bodyPr wrap="none" lIns="0" tIns="0" rIns="0" bIns="0" rtlCol="0">
            <a:spAutoFit/>
          </a:bodyPr>
          <a:lstStyle/>
          <a:p>
            <a:pPr algn="ctr"/>
            <a:endParaRPr lang="en-US" sz="2000" b="1"/>
          </a:p>
          <a:p>
            <a:pPr algn="ctr"/>
            <a:endParaRPr lang="en-US" b="1"/>
          </a:p>
          <a:p>
            <a:pPr algn="ctr"/>
            <a:r>
              <a:rPr lang="en-US" sz="2000" b="1"/>
              <a:t>Kinetics equation</a:t>
            </a:r>
          </a:p>
        </p:txBody>
      </p:sp>
      <p:sp>
        <p:nvSpPr>
          <p:cNvPr id="10" name="TextBox 9">
            <a:extLst>
              <a:ext uri="{FF2B5EF4-FFF2-40B4-BE49-F238E27FC236}">
                <a16:creationId xmlns:a16="http://schemas.microsoft.com/office/drawing/2014/main" id="{809B859C-1542-FBD3-198F-FE46109897F4}"/>
              </a:ext>
            </a:extLst>
          </p:cNvPr>
          <p:cNvSpPr txBox="1"/>
          <p:nvPr/>
        </p:nvSpPr>
        <p:spPr>
          <a:xfrm>
            <a:off x="0" y="4701169"/>
            <a:ext cx="6225702" cy="646331"/>
          </a:xfrm>
          <a:prstGeom prst="rect">
            <a:avLst/>
          </a:prstGeom>
          <a:noFill/>
        </p:spPr>
        <p:txBody>
          <a:bodyPr wrap="square">
            <a:spAutoFit/>
          </a:bodyPr>
          <a:lstStyle/>
          <a:p>
            <a:pPr algn="ctr"/>
            <a:r>
              <a:rPr lang="en-US" sz="1800" dirty="0"/>
              <a:t>We</a:t>
            </a:r>
            <a:r>
              <a:rPr lang="en-US" sz="1800" b="1" dirty="0"/>
              <a:t> </a:t>
            </a:r>
            <a:r>
              <a:rPr lang="en-US" sz="1800" dirty="0"/>
              <a:t>have</a:t>
            </a:r>
            <a:r>
              <a:rPr lang="en-US" sz="1800" b="1" dirty="0"/>
              <a:t> </a:t>
            </a:r>
            <a:r>
              <a:rPr lang="en-US" sz="1800" dirty="0">
                <a:solidFill>
                  <a:srgbClr val="003DE6"/>
                </a:solidFill>
              </a:rPr>
              <a:t>already determined all the </a:t>
            </a:r>
            <a:br>
              <a:rPr lang="en-US" sz="1800" dirty="0">
                <a:solidFill>
                  <a:srgbClr val="003DE6"/>
                </a:solidFill>
              </a:rPr>
            </a:br>
            <a:r>
              <a:rPr lang="en-US" sz="1800" dirty="0">
                <a:solidFill>
                  <a:srgbClr val="003DE6"/>
                </a:solidFill>
              </a:rPr>
              <a:t>reaction constants for both AEM 1 and AEM 2 </a:t>
            </a:r>
          </a:p>
        </p:txBody>
      </p:sp>
      <p:pic>
        <p:nvPicPr>
          <p:cNvPr id="11" name="Picture 10" descr="\documentclass{article}&#10;\usepackage{amsmath}&#10;\pagestyle{empty}&#10;\begin{document}&#10;&#10;&#10;\begin{align*}&#10;\frac{d\alpha}{dt} &amp;= \left[k_1 + k_2 \alpha^m \right]\left(1 - \alpha \right)^n \\&#10;k_i &amp;= A_i \exp \left[-\frac{E_i}{RT} \right] \\&#10;m, n &amp;= \text{constant} &#10;\end{align*}&#10;&#10;\end{document}" title="IguanaTex Bitmap Display">
            <a:extLst>
              <a:ext uri="{FF2B5EF4-FFF2-40B4-BE49-F238E27FC236}">
                <a16:creationId xmlns:a16="http://schemas.microsoft.com/office/drawing/2014/main" id="{0523F8B9-6F3B-C977-5D8E-3A39A06157CC}"/>
              </a:ext>
            </a:extLst>
          </p:cNvPr>
          <p:cNvPicPr>
            <a:picLocks noChangeAspect="1"/>
          </p:cNvPicPr>
          <p:nvPr>
            <p:custDataLst>
              <p:tags r:id="rId1"/>
            </p:custDataLst>
          </p:nvPr>
        </p:nvPicPr>
        <p:blipFill>
          <a:blip r:embed="rId4"/>
          <a:stretch>
            <a:fillRect/>
          </a:stretch>
        </p:blipFill>
        <p:spPr>
          <a:xfrm>
            <a:off x="1840808" y="2640608"/>
            <a:ext cx="3020860" cy="1640007"/>
          </a:xfrm>
          <a:prstGeom prst="rect">
            <a:avLst/>
          </a:prstGeom>
        </p:spPr>
      </p:pic>
      <p:pic>
        <p:nvPicPr>
          <p:cNvPr id="12" name="Picture 11" descr="\documentclass{article}&#10;\usepackage{amsmath}&#10;\pagestyle{empty}&#10;\begin{document}&#10;&#10;&#10;\begin{align*}&#10;\rho C_p \frac{\partial T}{\partial t} = k \nabla^2 T + \rho{\Delta H_g}\frac{d\alpha}{dt}&#10;\end{align*}&#10;&#10;\end{document}" title="IguanaTex Bitmap Display">
            <a:extLst>
              <a:ext uri="{FF2B5EF4-FFF2-40B4-BE49-F238E27FC236}">
                <a16:creationId xmlns:a16="http://schemas.microsoft.com/office/drawing/2014/main" id="{0E31D119-BB3D-DE28-9434-422F60ABE4A5}"/>
              </a:ext>
            </a:extLst>
          </p:cNvPr>
          <p:cNvPicPr>
            <a:picLocks noChangeAspect="1"/>
          </p:cNvPicPr>
          <p:nvPr>
            <p:custDataLst>
              <p:tags r:id="rId2"/>
            </p:custDataLst>
          </p:nvPr>
        </p:nvPicPr>
        <p:blipFill>
          <a:blip r:embed="rId5"/>
          <a:stretch>
            <a:fillRect/>
          </a:stretch>
        </p:blipFill>
        <p:spPr>
          <a:xfrm>
            <a:off x="7521501" y="2928803"/>
            <a:ext cx="3102475" cy="531809"/>
          </a:xfrm>
          <a:prstGeom prst="rect">
            <a:avLst/>
          </a:prstGeom>
        </p:spPr>
      </p:pic>
      <p:sp>
        <p:nvSpPr>
          <p:cNvPr id="13" name="TextBox 12">
            <a:extLst>
              <a:ext uri="{FF2B5EF4-FFF2-40B4-BE49-F238E27FC236}">
                <a16:creationId xmlns:a16="http://schemas.microsoft.com/office/drawing/2014/main" id="{DF45BADD-AF8D-B24C-ECEB-4DCB7529226B}"/>
              </a:ext>
            </a:extLst>
          </p:cNvPr>
          <p:cNvSpPr txBox="1"/>
          <p:nvPr/>
        </p:nvSpPr>
        <p:spPr>
          <a:xfrm>
            <a:off x="6596900" y="4254892"/>
            <a:ext cx="4951677" cy="1538883"/>
          </a:xfrm>
          <a:prstGeom prst="rect">
            <a:avLst/>
          </a:prstGeom>
          <a:noFill/>
        </p:spPr>
        <p:txBody>
          <a:bodyPr wrap="none" lIns="0" tIns="0" rIns="0" bIns="0" rtlCol="0">
            <a:spAutoFit/>
          </a:bodyPr>
          <a:lstStyle/>
          <a:p>
            <a:pPr algn="ctr"/>
            <a:r>
              <a:rPr lang="en-US" sz="2000"/>
              <a:t>We now </a:t>
            </a:r>
            <a:r>
              <a:rPr lang="en-US" sz="2000">
                <a:solidFill>
                  <a:srgbClr val="003DE6"/>
                </a:solidFill>
              </a:rPr>
              <a:t>need material properties </a:t>
            </a:r>
            <a:r>
              <a:rPr lang="en-US" sz="2000"/>
              <a:t>such as </a:t>
            </a:r>
          </a:p>
          <a:p>
            <a:pPr algn="ctr"/>
            <a:r>
              <a:rPr lang="en-US" sz="2000">
                <a:solidFill>
                  <a:srgbClr val="003DE6"/>
                </a:solidFill>
              </a:rPr>
              <a:t>Density</a:t>
            </a:r>
          </a:p>
          <a:p>
            <a:pPr algn="ctr"/>
            <a:r>
              <a:rPr lang="en-US" sz="2000">
                <a:solidFill>
                  <a:srgbClr val="003DE6"/>
                </a:solidFill>
              </a:rPr>
              <a:t>Specific heat capacity</a:t>
            </a:r>
          </a:p>
          <a:p>
            <a:pPr algn="ctr"/>
            <a:r>
              <a:rPr lang="en-US" sz="2000">
                <a:solidFill>
                  <a:srgbClr val="003DE6"/>
                </a:solidFill>
              </a:rPr>
              <a:t>Thermal conductivity</a:t>
            </a:r>
          </a:p>
          <a:p>
            <a:pPr algn="ctr"/>
            <a:r>
              <a:rPr lang="en-US" sz="2000">
                <a:solidFill>
                  <a:srgbClr val="003DE6"/>
                </a:solidFill>
              </a:rPr>
              <a:t>Heat generation</a:t>
            </a:r>
          </a:p>
        </p:txBody>
      </p:sp>
      <p:sp>
        <p:nvSpPr>
          <p:cNvPr id="3" name="Rectangle 2">
            <a:extLst>
              <a:ext uri="{FF2B5EF4-FFF2-40B4-BE49-F238E27FC236}">
                <a16:creationId xmlns:a16="http://schemas.microsoft.com/office/drawing/2014/main" id="{317307E2-B12D-59D9-F631-267E9AB164D0}"/>
              </a:ext>
            </a:extLst>
          </p:cNvPr>
          <p:cNvSpPr/>
          <p:nvPr/>
        </p:nvSpPr>
        <p:spPr>
          <a:xfrm>
            <a:off x="7441661" y="2928803"/>
            <a:ext cx="515566" cy="500197"/>
          </a:xfrm>
          <a:prstGeom prst="rect">
            <a:avLst/>
          </a:prstGeom>
          <a:noFill/>
          <a:ln w="19050">
            <a:solidFill>
              <a:srgbClr val="003DE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 name="Rectangle 4">
            <a:extLst>
              <a:ext uri="{FF2B5EF4-FFF2-40B4-BE49-F238E27FC236}">
                <a16:creationId xmlns:a16="http://schemas.microsoft.com/office/drawing/2014/main" id="{54EC3A2D-C432-86B6-C8D1-098C2CF18281}"/>
              </a:ext>
            </a:extLst>
          </p:cNvPr>
          <p:cNvSpPr/>
          <p:nvPr/>
        </p:nvSpPr>
        <p:spPr>
          <a:xfrm>
            <a:off x="8646811" y="2928802"/>
            <a:ext cx="195632" cy="500197"/>
          </a:xfrm>
          <a:prstGeom prst="rect">
            <a:avLst/>
          </a:prstGeom>
          <a:noFill/>
          <a:ln w="19050">
            <a:solidFill>
              <a:srgbClr val="003DE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 name="Rectangle 5">
            <a:extLst>
              <a:ext uri="{FF2B5EF4-FFF2-40B4-BE49-F238E27FC236}">
                <a16:creationId xmlns:a16="http://schemas.microsoft.com/office/drawing/2014/main" id="{5AD3BACB-FC4A-E054-D2F6-A71D045AE569}"/>
              </a:ext>
            </a:extLst>
          </p:cNvPr>
          <p:cNvSpPr/>
          <p:nvPr/>
        </p:nvSpPr>
        <p:spPr>
          <a:xfrm>
            <a:off x="9773560" y="2928801"/>
            <a:ext cx="515566" cy="500197"/>
          </a:xfrm>
          <a:prstGeom prst="rect">
            <a:avLst/>
          </a:prstGeom>
          <a:noFill/>
          <a:ln w="19050">
            <a:solidFill>
              <a:srgbClr val="003DE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160397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E19E-7793-388C-B6A7-D08DC22943B3}"/>
              </a:ext>
            </a:extLst>
          </p:cNvPr>
          <p:cNvSpPr>
            <a:spLocks noGrp="1"/>
          </p:cNvSpPr>
          <p:nvPr>
            <p:ph type="title"/>
          </p:nvPr>
        </p:nvSpPr>
        <p:spPr/>
        <p:txBody>
          <a:bodyPr/>
          <a:lstStyle/>
          <a:p>
            <a:r>
              <a:rPr lang="en-US" sz="2400" dirty="0"/>
              <a:t>Material properties for both AEM 1 and AEM 2</a:t>
            </a:r>
          </a:p>
        </p:txBody>
      </p:sp>
      <p:graphicFrame>
        <p:nvGraphicFramePr>
          <p:cNvPr id="4" name="Content Placeholder 3">
            <a:extLst>
              <a:ext uri="{FF2B5EF4-FFF2-40B4-BE49-F238E27FC236}">
                <a16:creationId xmlns:a16="http://schemas.microsoft.com/office/drawing/2014/main" id="{C5051CA9-5F69-2F35-2337-265A57CE4D02}"/>
              </a:ext>
            </a:extLst>
          </p:cNvPr>
          <p:cNvGraphicFramePr>
            <a:graphicFrameLocks noGrp="1"/>
          </p:cNvGraphicFramePr>
          <p:nvPr>
            <p:ph sz="quarter" idx="15"/>
            <p:extLst>
              <p:ext uri="{D42A27DB-BD31-4B8C-83A1-F6EECF244321}">
                <p14:modId xmlns:p14="http://schemas.microsoft.com/office/powerpoint/2010/main" val="855963124"/>
              </p:ext>
            </p:extLst>
          </p:nvPr>
        </p:nvGraphicFramePr>
        <p:xfrm>
          <a:off x="379413" y="1872995"/>
          <a:ext cx="11430000" cy="3112010"/>
        </p:xfrm>
        <a:graphic>
          <a:graphicData uri="http://schemas.openxmlformats.org/drawingml/2006/table">
            <a:tbl>
              <a:tblPr firstRow="1" bandRow="1">
                <a:tableStyleId>{3B4B98B0-60AC-42C2-AFA5-B58CD77FA1E5}</a:tableStyleId>
              </a:tblPr>
              <a:tblGrid>
                <a:gridCol w="2857500">
                  <a:extLst>
                    <a:ext uri="{9D8B030D-6E8A-4147-A177-3AD203B41FA5}">
                      <a16:colId xmlns:a16="http://schemas.microsoft.com/office/drawing/2014/main" val="2241141132"/>
                    </a:ext>
                  </a:extLst>
                </a:gridCol>
                <a:gridCol w="2857500">
                  <a:extLst>
                    <a:ext uri="{9D8B030D-6E8A-4147-A177-3AD203B41FA5}">
                      <a16:colId xmlns:a16="http://schemas.microsoft.com/office/drawing/2014/main" val="3835726186"/>
                    </a:ext>
                  </a:extLst>
                </a:gridCol>
                <a:gridCol w="2857500">
                  <a:extLst>
                    <a:ext uri="{9D8B030D-6E8A-4147-A177-3AD203B41FA5}">
                      <a16:colId xmlns:a16="http://schemas.microsoft.com/office/drawing/2014/main" val="4012964252"/>
                    </a:ext>
                  </a:extLst>
                </a:gridCol>
                <a:gridCol w="2857500">
                  <a:extLst>
                    <a:ext uri="{9D8B030D-6E8A-4147-A177-3AD203B41FA5}">
                      <a16:colId xmlns:a16="http://schemas.microsoft.com/office/drawing/2014/main" val="2727937551"/>
                    </a:ext>
                  </a:extLst>
                </a:gridCol>
              </a:tblGrid>
              <a:tr h="622402">
                <a:tc>
                  <a:txBody>
                    <a:bodyPr/>
                    <a:lstStyle/>
                    <a:p>
                      <a:pPr algn="ctr"/>
                      <a:r>
                        <a:rPr lang="en-US" sz="1600"/>
                        <a:t>Quantity</a:t>
                      </a:r>
                    </a:p>
                  </a:txBody>
                  <a:tcPr anchor="ctr"/>
                </a:tc>
                <a:tc>
                  <a:txBody>
                    <a:bodyPr/>
                    <a:lstStyle/>
                    <a:p>
                      <a:pPr algn="ctr"/>
                      <a:r>
                        <a:rPr lang="en-US" sz="1600"/>
                        <a:t>Units</a:t>
                      </a:r>
                    </a:p>
                  </a:txBody>
                  <a:tcPr anchor="ctr"/>
                </a:tc>
                <a:tc>
                  <a:txBody>
                    <a:bodyPr/>
                    <a:lstStyle/>
                    <a:p>
                      <a:pPr algn="ctr"/>
                      <a:r>
                        <a:rPr lang="en-US" sz="1600" dirty="0"/>
                        <a:t>AEM 1</a:t>
                      </a:r>
                    </a:p>
                  </a:txBody>
                  <a:tcPr anchor="ctr"/>
                </a:tc>
                <a:tc>
                  <a:txBody>
                    <a:bodyPr/>
                    <a:lstStyle/>
                    <a:p>
                      <a:pPr algn="ctr"/>
                      <a:r>
                        <a:rPr lang="en-US" sz="1600" dirty="0"/>
                        <a:t>AEM 2</a:t>
                      </a:r>
                    </a:p>
                  </a:txBody>
                  <a:tcPr anchor="ctr"/>
                </a:tc>
                <a:extLst>
                  <a:ext uri="{0D108BD9-81ED-4DB2-BD59-A6C34878D82A}">
                    <a16:rowId xmlns:a16="http://schemas.microsoft.com/office/drawing/2014/main" val="418995880"/>
                  </a:ext>
                </a:extLst>
              </a:tr>
              <a:tr h="622402">
                <a:tc>
                  <a:txBody>
                    <a:bodyPr/>
                    <a:lstStyle/>
                    <a:p>
                      <a:pPr algn="ctr"/>
                      <a:r>
                        <a:rPr lang="en-US" sz="1600">
                          <a:latin typeface="Symbol" panose="05050102010706020507" pitchFamily="18" charset="2"/>
                        </a:rPr>
                        <a:t>r</a:t>
                      </a:r>
                    </a:p>
                  </a:txBody>
                  <a:tcPr anchor="ctr"/>
                </a:tc>
                <a:tc>
                  <a:txBody>
                    <a:bodyPr/>
                    <a:lstStyle/>
                    <a:p>
                      <a:pPr algn="ctr"/>
                      <a:r>
                        <a:rPr lang="en-US" sz="1600"/>
                        <a:t>kg/m</a:t>
                      </a:r>
                      <a:r>
                        <a:rPr lang="en-US" sz="1600" baseline="30000"/>
                        <a:t>3</a:t>
                      </a:r>
                    </a:p>
                  </a:txBody>
                  <a:tcPr anchor="ctr"/>
                </a:tc>
                <a:tc>
                  <a:txBody>
                    <a:bodyPr/>
                    <a:lstStyle/>
                    <a:p>
                      <a:pPr algn="ctr"/>
                      <a:r>
                        <a:rPr lang="en-US" sz="1600"/>
                        <a:t>400</a:t>
                      </a:r>
                    </a:p>
                  </a:txBody>
                  <a:tcPr anchor="ctr"/>
                </a:tc>
                <a:tc>
                  <a:txBody>
                    <a:bodyPr/>
                    <a:lstStyle/>
                    <a:p>
                      <a:pPr algn="ctr"/>
                      <a:r>
                        <a:rPr lang="en-US" sz="1600"/>
                        <a:t>400</a:t>
                      </a:r>
                    </a:p>
                  </a:txBody>
                  <a:tcPr anchor="ctr"/>
                </a:tc>
                <a:extLst>
                  <a:ext uri="{0D108BD9-81ED-4DB2-BD59-A6C34878D82A}">
                    <a16:rowId xmlns:a16="http://schemas.microsoft.com/office/drawing/2014/main" val="2804336719"/>
                  </a:ext>
                </a:extLst>
              </a:tr>
              <a:tr h="622402">
                <a:tc>
                  <a:txBody>
                    <a:bodyPr/>
                    <a:lstStyle/>
                    <a:p>
                      <a:pPr algn="ctr"/>
                      <a:r>
                        <a:rPr lang="en-US" sz="1600"/>
                        <a:t>C</a:t>
                      </a:r>
                      <a:r>
                        <a:rPr lang="en-US" sz="1600" baseline="-25000"/>
                        <a:t>p</a:t>
                      </a:r>
                    </a:p>
                  </a:txBody>
                  <a:tcPr anchor="ctr"/>
                </a:tc>
                <a:tc>
                  <a:txBody>
                    <a:bodyPr/>
                    <a:lstStyle/>
                    <a:p>
                      <a:pPr algn="ctr"/>
                      <a:r>
                        <a:rPr lang="en-US" sz="1600"/>
                        <a:t>J/(gm-K)</a:t>
                      </a:r>
                    </a:p>
                  </a:txBody>
                  <a:tcPr anchor="ctr"/>
                </a:tc>
                <a:tc>
                  <a:txBody>
                    <a:bodyPr/>
                    <a:lstStyle/>
                    <a:p>
                      <a:pPr algn="ctr"/>
                      <a:r>
                        <a:rPr lang="en-US" sz="1600"/>
                        <a:t>1.55</a:t>
                      </a:r>
                    </a:p>
                  </a:txBody>
                  <a:tcPr anchor="ctr"/>
                </a:tc>
                <a:tc>
                  <a:txBody>
                    <a:bodyPr/>
                    <a:lstStyle/>
                    <a:p>
                      <a:pPr algn="ctr"/>
                      <a:r>
                        <a:rPr lang="en-US" sz="1600"/>
                        <a:t>1.7</a:t>
                      </a:r>
                    </a:p>
                  </a:txBody>
                  <a:tcPr anchor="ctr"/>
                </a:tc>
                <a:extLst>
                  <a:ext uri="{0D108BD9-81ED-4DB2-BD59-A6C34878D82A}">
                    <a16:rowId xmlns:a16="http://schemas.microsoft.com/office/drawing/2014/main" val="2875310570"/>
                  </a:ext>
                </a:extLst>
              </a:tr>
              <a:tr h="622402">
                <a:tc>
                  <a:txBody>
                    <a:bodyPr/>
                    <a:lstStyle/>
                    <a:p>
                      <a:pPr algn="ctr"/>
                      <a:r>
                        <a:rPr lang="en-US" sz="1600"/>
                        <a:t>k</a:t>
                      </a:r>
                    </a:p>
                  </a:txBody>
                  <a:tcPr anchor="ctr"/>
                </a:tc>
                <a:tc>
                  <a:txBody>
                    <a:bodyPr/>
                    <a:lstStyle/>
                    <a:p>
                      <a:pPr algn="ctr"/>
                      <a:r>
                        <a:rPr lang="en-US" sz="1600"/>
                        <a:t>W/(m-K)</a:t>
                      </a:r>
                    </a:p>
                  </a:txBody>
                  <a:tcPr anchor="ctr"/>
                </a:tc>
                <a:tc>
                  <a:txBody>
                    <a:bodyPr/>
                    <a:lstStyle/>
                    <a:p>
                      <a:pPr algn="ctr"/>
                      <a:r>
                        <a:rPr lang="en-US" sz="1600"/>
                        <a:t>0.127</a:t>
                      </a:r>
                    </a:p>
                  </a:txBody>
                  <a:tcPr anchor="ctr"/>
                </a:tc>
                <a:tc>
                  <a:txBody>
                    <a:bodyPr/>
                    <a:lstStyle/>
                    <a:p>
                      <a:pPr algn="ctr"/>
                      <a:r>
                        <a:rPr lang="en-US" sz="1600"/>
                        <a:t>0.1</a:t>
                      </a:r>
                    </a:p>
                  </a:txBody>
                  <a:tcPr anchor="ctr"/>
                </a:tc>
                <a:extLst>
                  <a:ext uri="{0D108BD9-81ED-4DB2-BD59-A6C34878D82A}">
                    <a16:rowId xmlns:a16="http://schemas.microsoft.com/office/drawing/2014/main" val="1930803192"/>
                  </a:ext>
                </a:extLst>
              </a:tr>
              <a:tr h="622402">
                <a:tc>
                  <a:txBody>
                    <a:bodyPr/>
                    <a:lstStyle/>
                    <a:p>
                      <a:pPr algn="ctr"/>
                      <a:r>
                        <a:rPr lang="en-US" sz="1600" err="1">
                          <a:latin typeface="Symbol" panose="05050102010706020507" pitchFamily="18" charset="2"/>
                        </a:rPr>
                        <a:t>D</a:t>
                      </a:r>
                      <a:r>
                        <a:rPr lang="en-US" sz="1600" err="1"/>
                        <a:t>H</a:t>
                      </a:r>
                      <a:r>
                        <a:rPr lang="en-US" sz="1600" baseline="-25000" err="1"/>
                        <a:t>g</a:t>
                      </a:r>
                      <a:endParaRPr lang="en-US" sz="1600" baseline="-25000"/>
                    </a:p>
                  </a:txBody>
                  <a:tcPr anchor="ctr"/>
                </a:tc>
                <a:tc>
                  <a:txBody>
                    <a:bodyPr/>
                    <a:lstStyle/>
                    <a:p>
                      <a:pPr algn="ctr"/>
                      <a:r>
                        <a:rPr lang="en-US" sz="1600"/>
                        <a:t>J/gm</a:t>
                      </a:r>
                    </a:p>
                  </a:txBody>
                  <a:tcPr anchor="ctr"/>
                </a:tc>
                <a:tc>
                  <a:txBody>
                    <a:bodyPr/>
                    <a:lstStyle/>
                    <a:p>
                      <a:pPr algn="ctr"/>
                      <a:r>
                        <a:rPr lang="en-US" sz="1600" dirty="0"/>
                        <a:t>1100 </a:t>
                      </a:r>
                    </a:p>
                  </a:txBody>
                  <a:tcPr anchor="ctr"/>
                </a:tc>
                <a:tc>
                  <a:txBody>
                    <a:bodyPr/>
                    <a:lstStyle/>
                    <a:p>
                      <a:pPr algn="ctr"/>
                      <a:r>
                        <a:rPr lang="en-US" sz="1600" dirty="0"/>
                        <a:t>1200</a:t>
                      </a:r>
                    </a:p>
                  </a:txBody>
                  <a:tcPr anchor="ctr"/>
                </a:tc>
                <a:extLst>
                  <a:ext uri="{0D108BD9-81ED-4DB2-BD59-A6C34878D82A}">
                    <a16:rowId xmlns:a16="http://schemas.microsoft.com/office/drawing/2014/main" val="4104916153"/>
                  </a:ext>
                </a:extLst>
              </a:tr>
            </a:tbl>
          </a:graphicData>
        </a:graphic>
      </p:graphicFrame>
      <p:sp>
        <p:nvSpPr>
          <p:cNvPr id="5" name="TextBox 4">
            <a:extLst>
              <a:ext uri="{FF2B5EF4-FFF2-40B4-BE49-F238E27FC236}">
                <a16:creationId xmlns:a16="http://schemas.microsoft.com/office/drawing/2014/main" id="{C2A72BC6-DED9-14EE-59FC-2BE74470DAA1}"/>
              </a:ext>
            </a:extLst>
          </p:cNvPr>
          <p:cNvSpPr txBox="1"/>
          <p:nvPr/>
        </p:nvSpPr>
        <p:spPr>
          <a:xfrm>
            <a:off x="804412" y="5922319"/>
            <a:ext cx="10575235" cy="286169"/>
          </a:xfrm>
          <a:prstGeom prst="rect">
            <a:avLst/>
          </a:prstGeom>
          <a:noFill/>
        </p:spPr>
        <p:txBody>
          <a:bodyPr wrap="square" lIns="0" tIns="0" rIns="0" bIns="0" rtlCol="0">
            <a:spAutoFit/>
          </a:bodyPr>
          <a:lstStyle/>
          <a:p>
            <a:pPr>
              <a:lnSpc>
                <a:spcPct val="150000"/>
              </a:lnSpc>
            </a:pPr>
            <a:r>
              <a:rPr lang="en-US" sz="1400" dirty="0"/>
              <a:t>Source of numbers: Literature, SDS, and in-house measurements</a:t>
            </a:r>
          </a:p>
        </p:txBody>
      </p:sp>
    </p:spTree>
    <p:extLst>
      <p:ext uri="{BB962C8B-B14F-4D97-AF65-F5344CB8AC3E}">
        <p14:creationId xmlns:p14="http://schemas.microsoft.com/office/powerpoint/2010/main" val="21511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9E236-1C55-7825-8509-15159F42CC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F92B64-EC05-64F5-B234-01D8CD236567}"/>
              </a:ext>
            </a:extLst>
          </p:cNvPr>
          <p:cNvSpPr txBox="1"/>
          <p:nvPr/>
        </p:nvSpPr>
        <p:spPr>
          <a:xfrm>
            <a:off x="1499681" y="674400"/>
            <a:ext cx="9192637" cy="5509200"/>
          </a:xfrm>
          <a:prstGeom prst="rect">
            <a:avLst/>
          </a:prstGeom>
          <a:noFill/>
        </p:spPr>
        <p:txBody>
          <a:bodyPr wrap="square">
            <a:spAutoFit/>
          </a:bodyPr>
          <a:lstStyle/>
          <a:p>
            <a:pPr algn="ctr"/>
            <a:r>
              <a:rPr lang="en-US" sz="3200" b="1">
                <a:solidFill>
                  <a:schemeClr val="tx1"/>
                </a:solidFill>
                <a:latin typeface="+mj-lt"/>
              </a:rPr>
              <a:t>To perform numerical simulations, we will need following information</a:t>
            </a:r>
            <a:br>
              <a:rPr lang="en-US" sz="3200" b="1">
                <a:solidFill>
                  <a:schemeClr val="tx1"/>
                </a:solidFill>
                <a:latin typeface="+mj-lt"/>
              </a:rPr>
            </a:br>
            <a:endParaRPr lang="en-US" sz="3200" b="1">
              <a:solidFill>
                <a:schemeClr val="tx1"/>
              </a:solidFill>
              <a:latin typeface="+mj-lt"/>
            </a:endParaRPr>
          </a:p>
          <a:p>
            <a:pPr marL="457200" indent="-457200">
              <a:buFont typeface="Wingdings" panose="05000000000000000000" pitchFamily="2" charset="2"/>
              <a:buChar char="ü"/>
            </a:pPr>
            <a:r>
              <a:rPr lang="en-US" sz="3200" b="1">
                <a:solidFill>
                  <a:srgbClr val="00B050"/>
                </a:solidFill>
                <a:latin typeface="+mj-lt"/>
              </a:rPr>
              <a:t>Governing equations</a:t>
            </a:r>
          </a:p>
          <a:p>
            <a:pPr marL="457200" indent="-457200">
              <a:buFont typeface="Wingdings" panose="05000000000000000000" pitchFamily="2" charset="2"/>
              <a:buChar char="ü"/>
            </a:pPr>
            <a:r>
              <a:rPr lang="en-US" sz="3200" b="1">
                <a:solidFill>
                  <a:srgbClr val="00B050"/>
                </a:solidFill>
                <a:latin typeface="+mj-lt"/>
              </a:rPr>
              <a:t>Simulation parameters</a:t>
            </a:r>
          </a:p>
          <a:p>
            <a:pPr marL="914400" lvl="1" indent="-457200">
              <a:buFont typeface="Wingdings" panose="05000000000000000000" pitchFamily="2" charset="2"/>
              <a:buChar char="ü"/>
            </a:pPr>
            <a:r>
              <a:rPr lang="en-US" sz="3200" b="1">
                <a:solidFill>
                  <a:srgbClr val="00B050"/>
                </a:solidFill>
                <a:latin typeface="+mj-lt"/>
              </a:rPr>
              <a:t>Kinetic parameters</a:t>
            </a:r>
          </a:p>
          <a:p>
            <a:pPr marL="914400" lvl="1" indent="-457200">
              <a:buFont typeface="Wingdings" panose="05000000000000000000" pitchFamily="2" charset="2"/>
              <a:buChar char="ü"/>
            </a:pPr>
            <a:r>
              <a:rPr lang="en-US" sz="3200" b="1">
                <a:solidFill>
                  <a:srgbClr val="00B050"/>
                </a:solidFill>
                <a:latin typeface="+mj-lt"/>
              </a:rPr>
              <a:t>Material properties</a:t>
            </a:r>
          </a:p>
          <a:p>
            <a:pPr marL="457200" indent="-457200">
              <a:buFont typeface="Arial" panose="020B0604020202020204" pitchFamily="34" charset="0"/>
              <a:buChar char="•"/>
            </a:pPr>
            <a:r>
              <a:rPr lang="en-US" sz="3200" b="1">
                <a:latin typeface="+mj-lt"/>
              </a:rPr>
              <a:t>Simulation geometry</a:t>
            </a:r>
          </a:p>
          <a:p>
            <a:pPr marL="457200" indent="-457200">
              <a:buFont typeface="Arial" panose="020B0604020202020204" pitchFamily="34" charset="0"/>
              <a:buChar char="•"/>
            </a:pPr>
            <a:r>
              <a:rPr lang="en-US" sz="3200" b="1">
                <a:latin typeface="+mj-lt"/>
              </a:rPr>
              <a:t>Problem setup</a:t>
            </a:r>
          </a:p>
          <a:p>
            <a:pPr marL="457200" indent="-457200">
              <a:buFont typeface="Arial" panose="020B0604020202020204" pitchFamily="34" charset="0"/>
              <a:buChar char="•"/>
            </a:pPr>
            <a:endParaRPr lang="en-US" sz="3200" b="1">
              <a:latin typeface="+mj-lt"/>
            </a:endParaRPr>
          </a:p>
          <a:p>
            <a:r>
              <a:rPr lang="en-US" sz="3200" b="1">
                <a:latin typeface="+mj-lt"/>
              </a:rPr>
              <a:t>Lastly, we will look at the results</a:t>
            </a:r>
          </a:p>
        </p:txBody>
      </p:sp>
    </p:spTree>
    <p:extLst>
      <p:ext uri="{BB962C8B-B14F-4D97-AF65-F5344CB8AC3E}">
        <p14:creationId xmlns:p14="http://schemas.microsoft.com/office/powerpoint/2010/main" val="415735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8EB76-F279-A160-5898-F390E6F3232B}"/>
              </a:ext>
            </a:extLst>
          </p:cNvPr>
          <p:cNvSpPr>
            <a:spLocks noGrp="1"/>
          </p:cNvSpPr>
          <p:nvPr>
            <p:ph type="title"/>
          </p:nvPr>
        </p:nvSpPr>
        <p:spPr/>
        <p:txBody>
          <a:bodyPr/>
          <a:lstStyle/>
          <a:p>
            <a:r>
              <a:rPr lang="en-US" sz="2400"/>
              <a:t>Cylindrical container sizes explored in this study</a:t>
            </a:r>
          </a:p>
        </p:txBody>
      </p:sp>
      <p:graphicFrame>
        <p:nvGraphicFramePr>
          <p:cNvPr id="4" name="Content Placeholder 3">
            <a:extLst>
              <a:ext uri="{FF2B5EF4-FFF2-40B4-BE49-F238E27FC236}">
                <a16:creationId xmlns:a16="http://schemas.microsoft.com/office/drawing/2014/main" id="{D9610A1D-23D9-8FA9-AFDA-5275853A8F1A}"/>
              </a:ext>
            </a:extLst>
          </p:cNvPr>
          <p:cNvGraphicFramePr>
            <a:graphicFrameLocks noGrp="1"/>
          </p:cNvGraphicFramePr>
          <p:nvPr>
            <p:ph sz="quarter" idx="15"/>
            <p:extLst>
              <p:ext uri="{D42A27DB-BD31-4B8C-83A1-F6EECF244321}">
                <p14:modId xmlns:p14="http://schemas.microsoft.com/office/powerpoint/2010/main" val="3409747291"/>
              </p:ext>
            </p:extLst>
          </p:nvPr>
        </p:nvGraphicFramePr>
        <p:xfrm>
          <a:off x="1661080" y="1696921"/>
          <a:ext cx="8861900" cy="3111231"/>
        </p:xfrm>
        <a:graphic>
          <a:graphicData uri="http://schemas.openxmlformats.org/drawingml/2006/table">
            <a:tbl>
              <a:tblPr firstRow="1" bandRow="1">
                <a:tableStyleId>{3B4B98B0-60AC-42C2-AFA5-B58CD77FA1E5}</a:tableStyleId>
              </a:tblPr>
              <a:tblGrid>
                <a:gridCol w="1772380">
                  <a:extLst>
                    <a:ext uri="{9D8B030D-6E8A-4147-A177-3AD203B41FA5}">
                      <a16:colId xmlns:a16="http://schemas.microsoft.com/office/drawing/2014/main" val="2052229194"/>
                    </a:ext>
                  </a:extLst>
                </a:gridCol>
                <a:gridCol w="1772380">
                  <a:extLst>
                    <a:ext uri="{9D8B030D-6E8A-4147-A177-3AD203B41FA5}">
                      <a16:colId xmlns:a16="http://schemas.microsoft.com/office/drawing/2014/main" val="1222640070"/>
                    </a:ext>
                  </a:extLst>
                </a:gridCol>
                <a:gridCol w="1772380">
                  <a:extLst>
                    <a:ext uri="{9D8B030D-6E8A-4147-A177-3AD203B41FA5}">
                      <a16:colId xmlns:a16="http://schemas.microsoft.com/office/drawing/2014/main" val="2589043248"/>
                    </a:ext>
                  </a:extLst>
                </a:gridCol>
                <a:gridCol w="1772380">
                  <a:extLst>
                    <a:ext uri="{9D8B030D-6E8A-4147-A177-3AD203B41FA5}">
                      <a16:colId xmlns:a16="http://schemas.microsoft.com/office/drawing/2014/main" val="2938213653"/>
                    </a:ext>
                  </a:extLst>
                </a:gridCol>
                <a:gridCol w="1772380">
                  <a:extLst>
                    <a:ext uri="{9D8B030D-6E8A-4147-A177-3AD203B41FA5}">
                      <a16:colId xmlns:a16="http://schemas.microsoft.com/office/drawing/2014/main" val="1740442858"/>
                    </a:ext>
                  </a:extLst>
                </a:gridCol>
              </a:tblGrid>
              <a:tr h="937835">
                <a:tc>
                  <a:txBody>
                    <a:bodyPr/>
                    <a:lstStyle/>
                    <a:p>
                      <a:pPr algn="ctr"/>
                      <a:r>
                        <a:rPr lang="en-US"/>
                        <a:t>Volume [mL]</a:t>
                      </a:r>
                    </a:p>
                  </a:txBody>
                  <a:tcPr anchor="ctr"/>
                </a:tc>
                <a:tc>
                  <a:txBody>
                    <a:bodyPr/>
                    <a:lstStyle/>
                    <a:p>
                      <a:pPr algn="ctr"/>
                      <a:r>
                        <a:rPr lang="en-US"/>
                        <a:t>Volume [gal]</a:t>
                      </a:r>
                    </a:p>
                  </a:txBody>
                  <a:tcPr anchor="ctr"/>
                </a:tc>
                <a:tc>
                  <a:txBody>
                    <a:bodyPr/>
                    <a:lstStyle/>
                    <a:p>
                      <a:pPr algn="ctr"/>
                      <a:r>
                        <a:rPr lang="en-US"/>
                        <a:t>Mass [</a:t>
                      </a:r>
                      <a:r>
                        <a:rPr lang="en-US" err="1"/>
                        <a:t>lbs</a:t>
                      </a:r>
                      <a:r>
                        <a:rPr lang="en-US"/>
                        <a:t>]</a:t>
                      </a:r>
                    </a:p>
                  </a:txBody>
                  <a:tcPr anchor="ctr"/>
                </a:tc>
                <a:tc>
                  <a:txBody>
                    <a:bodyPr/>
                    <a:lstStyle/>
                    <a:p>
                      <a:pPr algn="ctr"/>
                      <a:r>
                        <a:rPr lang="en-US"/>
                        <a:t>Container diameter [inches]</a:t>
                      </a:r>
                    </a:p>
                  </a:txBody>
                  <a:tcPr anchor="ctr"/>
                </a:tc>
                <a:tc>
                  <a:txBody>
                    <a:bodyPr/>
                    <a:lstStyle/>
                    <a:p>
                      <a:pPr algn="ctr"/>
                      <a:r>
                        <a:rPr lang="en-US"/>
                        <a:t>Fill height [inches]</a:t>
                      </a:r>
                    </a:p>
                  </a:txBody>
                  <a:tcPr anchor="ctr"/>
                </a:tc>
                <a:extLst>
                  <a:ext uri="{0D108BD9-81ED-4DB2-BD59-A6C34878D82A}">
                    <a16:rowId xmlns:a16="http://schemas.microsoft.com/office/drawing/2014/main" val="1562615933"/>
                  </a:ext>
                </a:extLst>
              </a:tr>
              <a:tr h="543349">
                <a:tc>
                  <a:txBody>
                    <a:bodyPr/>
                    <a:lstStyle/>
                    <a:p>
                      <a:pPr algn="ctr"/>
                      <a:r>
                        <a:rPr lang="en-US"/>
                        <a:t>249</a:t>
                      </a:r>
                    </a:p>
                  </a:txBody>
                  <a:tcPr anchor="ctr"/>
                </a:tc>
                <a:tc>
                  <a:txBody>
                    <a:bodyPr/>
                    <a:lstStyle/>
                    <a:p>
                      <a:pPr algn="ctr"/>
                      <a:r>
                        <a:rPr lang="en-US"/>
                        <a:t>0.066</a:t>
                      </a:r>
                    </a:p>
                  </a:txBody>
                  <a:tcPr anchor="ctr"/>
                </a:tc>
                <a:tc>
                  <a:txBody>
                    <a:bodyPr/>
                    <a:lstStyle/>
                    <a:p>
                      <a:pPr algn="ctr"/>
                      <a:r>
                        <a:rPr lang="en-US"/>
                        <a:t>0.22</a:t>
                      </a:r>
                    </a:p>
                  </a:txBody>
                  <a:tcPr anchor="ctr"/>
                </a:tc>
                <a:tc>
                  <a:txBody>
                    <a:bodyPr/>
                    <a:lstStyle/>
                    <a:p>
                      <a:pPr algn="ctr"/>
                      <a:r>
                        <a:rPr lang="en-US"/>
                        <a:t>2.5</a:t>
                      </a:r>
                    </a:p>
                  </a:txBody>
                  <a:tcPr anchor="ctr"/>
                </a:tc>
                <a:tc>
                  <a:txBody>
                    <a:bodyPr/>
                    <a:lstStyle/>
                    <a:p>
                      <a:pPr algn="ctr"/>
                      <a:r>
                        <a:rPr lang="en-US"/>
                        <a:t>3.1</a:t>
                      </a:r>
                    </a:p>
                  </a:txBody>
                  <a:tcPr anchor="ctr"/>
                </a:tc>
                <a:extLst>
                  <a:ext uri="{0D108BD9-81ED-4DB2-BD59-A6C34878D82A}">
                    <a16:rowId xmlns:a16="http://schemas.microsoft.com/office/drawing/2014/main" val="2628534632"/>
                  </a:ext>
                </a:extLst>
              </a:tr>
              <a:tr h="543349">
                <a:tc>
                  <a:txBody>
                    <a:bodyPr/>
                    <a:lstStyle/>
                    <a:p>
                      <a:pPr algn="ctr"/>
                      <a:r>
                        <a:rPr lang="en-US"/>
                        <a:t>11340</a:t>
                      </a:r>
                    </a:p>
                  </a:txBody>
                  <a:tcPr anchor="ctr"/>
                </a:tc>
                <a:tc>
                  <a:txBody>
                    <a:bodyPr/>
                    <a:lstStyle/>
                    <a:p>
                      <a:pPr algn="ctr"/>
                      <a:r>
                        <a:rPr lang="en-US"/>
                        <a:t>2.996</a:t>
                      </a:r>
                    </a:p>
                  </a:txBody>
                  <a:tcPr anchor="ctr"/>
                </a:tc>
                <a:tc>
                  <a:txBody>
                    <a:bodyPr/>
                    <a:lstStyle/>
                    <a:p>
                      <a:pPr algn="ctr"/>
                      <a:r>
                        <a:rPr lang="en-US"/>
                        <a:t>10</a:t>
                      </a:r>
                    </a:p>
                  </a:txBody>
                  <a:tcPr anchor="ctr"/>
                </a:tc>
                <a:tc>
                  <a:txBody>
                    <a:bodyPr/>
                    <a:lstStyle/>
                    <a:p>
                      <a:pPr algn="ctr"/>
                      <a:r>
                        <a:rPr lang="en-US"/>
                        <a:t>9.5</a:t>
                      </a:r>
                    </a:p>
                  </a:txBody>
                  <a:tcPr anchor="ctr"/>
                </a:tc>
                <a:tc>
                  <a:txBody>
                    <a:bodyPr/>
                    <a:lstStyle/>
                    <a:p>
                      <a:pPr algn="ctr"/>
                      <a:r>
                        <a:rPr lang="en-US"/>
                        <a:t>9.8</a:t>
                      </a:r>
                    </a:p>
                  </a:txBody>
                  <a:tcPr anchor="ctr"/>
                </a:tc>
                <a:extLst>
                  <a:ext uri="{0D108BD9-81ED-4DB2-BD59-A6C34878D82A}">
                    <a16:rowId xmlns:a16="http://schemas.microsoft.com/office/drawing/2014/main" val="2521289326"/>
                  </a:ext>
                </a:extLst>
              </a:tr>
              <a:tr h="543349">
                <a:tc>
                  <a:txBody>
                    <a:bodyPr/>
                    <a:lstStyle/>
                    <a:p>
                      <a:pPr algn="ctr"/>
                      <a:r>
                        <a:rPr lang="en-US"/>
                        <a:t>56699</a:t>
                      </a:r>
                    </a:p>
                  </a:txBody>
                  <a:tcPr anchor="ctr"/>
                </a:tc>
                <a:tc>
                  <a:txBody>
                    <a:bodyPr/>
                    <a:lstStyle/>
                    <a:p>
                      <a:pPr algn="ctr"/>
                      <a:r>
                        <a:rPr lang="en-US"/>
                        <a:t>14.98</a:t>
                      </a:r>
                    </a:p>
                  </a:txBody>
                  <a:tcPr anchor="ctr"/>
                </a:tc>
                <a:tc>
                  <a:txBody>
                    <a:bodyPr/>
                    <a:lstStyle/>
                    <a:p>
                      <a:pPr algn="ctr"/>
                      <a:r>
                        <a:rPr lang="en-US"/>
                        <a:t>50</a:t>
                      </a:r>
                    </a:p>
                  </a:txBody>
                  <a:tcPr anchor="ctr"/>
                </a:tc>
                <a:tc>
                  <a:txBody>
                    <a:bodyPr/>
                    <a:lstStyle/>
                    <a:p>
                      <a:pPr algn="ctr"/>
                      <a:r>
                        <a:rPr lang="en-US"/>
                        <a:t>15</a:t>
                      </a:r>
                    </a:p>
                  </a:txBody>
                  <a:tcPr anchor="ctr"/>
                </a:tc>
                <a:tc>
                  <a:txBody>
                    <a:bodyPr/>
                    <a:lstStyle/>
                    <a:p>
                      <a:pPr algn="ctr"/>
                      <a:r>
                        <a:rPr lang="en-US"/>
                        <a:t>19.6</a:t>
                      </a:r>
                    </a:p>
                  </a:txBody>
                  <a:tcPr anchor="ctr"/>
                </a:tc>
                <a:extLst>
                  <a:ext uri="{0D108BD9-81ED-4DB2-BD59-A6C34878D82A}">
                    <a16:rowId xmlns:a16="http://schemas.microsoft.com/office/drawing/2014/main" val="694258105"/>
                  </a:ext>
                </a:extLst>
              </a:tr>
              <a:tr h="543349">
                <a:tc>
                  <a:txBody>
                    <a:bodyPr/>
                    <a:lstStyle/>
                    <a:p>
                      <a:pPr algn="ctr"/>
                      <a:r>
                        <a:rPr lang="en-US"/>
                        <a:t>124737</a:t>
                      </a:r>
                    </a:p>
                  </a:txBody>
                  <a:tcPr anchor="ctr"/>
                </a:tc>
                <a:tc>
                  <a:txBody>
                    <a:bodyPr/>
                    <a:lstStyle/>
                    <a:p>
                      <a:pPr algn="ctr"/>
                      <a:r>
                        <a:rPr lang="en-US"/>
                        <a:t>32.95</a:t>
                      </a:r>
                    </a:p>
                  </a:txBody>
                  <a:tcPr anchor="ctr"/>
                </a:tc>
                <a:tc>
                  <a:txBody>
                    <a:bodyPr/>
                    <a:lstStyle/>
                    <a:p>
                      <a:pPr algn="ctr"/>
                      <a:r>
                        <a:rPr lang="en-US"/>
                        <a:t>110</a:t>
                      </a:r>
                    </a:p>
                  </a:txBody>
                  <a:tcPr anchor="ctr"/>
                </a:tc>
                <a:tc>
                  <a:txBody>
                    <a:bodyPr/>
                    <a:lstStyle/>
                    <a:p>
                      <a:pPr algn="ctr"/>
                      <a:r>
                        <a:rPr lang="en-US" dirty="0"/>
                        <a:t>20</a:t>
                      </a:r>
                    </a:p>
                  </a:txBody>
                  <a:tcPr anchor="ctr"/>
                </a:tc>
                <a:tc>
                  <a:txBody>
                    <a:bodyPr/>
                    <a:lstStyle/>
                    <a:p>
                      <a:pPr algn="ctr"/>
                      <a:r>
                        <a:rPr lang="en-US" dirty="0"/>
                        <a:t>24.2</a:t>
                      </a:r>
                    </a:p>
                  </a:txBody>
                  <a:tcPr anchor="ctr"/>
                </a:tc>
                <a:extLst>
                  <a:ext uri="{0D108BD9-81ED-4DB2-BD59-A6C34878D82A}">
                    <a16:rowId xmlns:a16="http://schemas.microsoft.com/office/drawing/2014/main" val="1685771377"/>
                  </a:ext>
                </a:extLst>
              </a:tr>
            </a:tbl>
          </a:graphicData>
        </a:graphic>
      </p:graphicFrame>
      <p:sp>
        <p:nvSpPr>
          <p:cNvPr id="3" name="TextBox 2">
            <a:extLst>
              <a:ext uri="{FF2B5EF4-FFF2-40B4-BE49-F238E27FC236}">
                <a16:creationId xmlns:a16="http://schemas.microsoft.com/office/drawing/2014/main" id="{E38FD654-298F-CC6D-766F-01D4E8C811C1}"/>
              </a:ext>
            </a:extLst>
          </p:cNvPr>
          <p:cNvSpPr txBox="1"/>
          <p:nvPr/>
        </p:nvSpPr>
        <p:spPr>
          <a:xfrm>
            <a:off x="3358909" y="5744904"/>
            <a:ext cx="5466240" cy="553998"/>
          </a:xfrm>
          <a:prstGeom prst="rect">
            <a:avLst/>
          </a:prstGeom>
          <a:noFill/>
        </p:spPr>
        <p:txBody>
          <a:bodyPr wrap="none" lIns="0" tIns="0" rIns="0" bIns="0" rtlCol="0">
            <a:spAutoFit/>
          </a:bodyPr>
          <a:lstStyle/>
          <a:p>
            <a:pPr algn="ctr"/>
            <a:r>
              <a:rPr lang="en-US" dirty="0"/>
              <a:t>Assumed density = 400 kg/m</a:t>
            </a:r>
            <a:r>
              <a:rPr lang="en-US" baseline="30000" dirty="0"/>
              <a:t>3</a:t>
            </a:r>
          </a:p>
          <a:p>
            <a:pPr algn="ctr"/>
            <a:r>
              <a:rPr lang="en-US" dirty="0"/>
              <a:t>Source of information: Email from Rajdeep Kalgutkar</a:t>
            </a:r>
          </a:p>
        </p:txBody>
      </p:sp>
    </p:spTree>
    <p:extLst>
      <p:ext uri="{BB962C8B-B14F-4D97-AF65-F5344CB8AC3E}">
        <p14:creationId xmlns:p14="http://schemas.microsoft.com/office/powerpoint/2010/main" val="17582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B07C-A4E1-2517-4108-6BFEFEDEDC34}"/>
              </a:ext>
            </a:extLst>
          </p:cNvPr>
          <p:cNvSpPr>
            <a:spLocks noGrp="1"/>
          </p:cNvSpPr>
          <p:nvPr>
            <p:ph type="title"/>
          </p:nvPr>
        </p:nvSpPr>
        <p:spPr/>
        <p:txBody>
          <a:bodyPr/>
          <a:lstStyle/>
          <a:p>
            <a:r>
              <a:rPr lang="en-US" sz="2400"/>
              <a:t>We can assume axisymmetric heat transfer and therefore we need to simulate only a certain cross section of this cylinder rather than the whole cylinder</a:t>
            </a:r>
          </a:p>
        </p:txBody>
      </p:sp>
      <p:sp>
        <p:nvSpPr>
          <p:cNvPr id="4" name="Cylinder 3">
            <a:extLst>
              <a:ext uri="{FF2B5EF4-FFF2-40B4-BE49-F238E27FC236}">
                <a16:creationId xmlns:a16="http://schemas.microsoft.com/office/drawing/2014/main" id="{058F2B7A-9B6B-7045-4E72-FAC4DEC15618}"/>
              </a:ext>
            </a:extLst>
          </p:cNvPr>
          <p:cNvSpPr/>
          <p:nvPr/>
        </p:nvSpPr>
        <p:spPr>
          <a:xfrm>
            <a:off x="1423743" y="2533894"/>
            <a:ext cx="1556426" cy="2227634"/>
          </a:xfrm>
          <a:prstGeom prst="can">
            <a:avLst/>
          </a:prstGeom>
          <a:solidFill>
            <a:schemeClr val="bg1">
              <a:lumMod val="75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600"/>
          </a:p>
        </p:txBody>
      </p:sp>
      <p:cxnSp>
        <p:nvCxnSpPr>
          <p:cNvPr id="6" name="Straight Connector 5">
            <a:extLst>
              <a:ext uri="{FF2B5EF4-FFF2-40B4-BE49-F238E27FC236}">
                <a16:creationId xmlns:a16="http://schemas.microsoft.com/office/drawing/2014/main" id="{3FE07128-8C29-41A1-3EAC-7C8B37495792}"/>
              </a:ext>
            </a:extLst>
          </p:cNvPr>
          <p:cNvCxnSpPr>
            <a:cxnSpLocks/>
          </p:cNvCxnSpPr>
          <p:nvPr/>
        </p:nvCxnSpPr>
        <p:spPr>
          <a:xfrm flipV="1">
            <a:off x="2201956" y="2105877"/>
            <a:ext cx="0" cy="3268494"/>
          </a:xfrm>
          <a:prstGeom prst="line">
            <a:avLst/>
          </a:prstGeom>
          <a:ln w="254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BC439A-CC60-C602-A06C-0036BAB3FFAD}"/>
              </a:ext>
            </a:extLst>
          </p:cNvPr>
          <p:cNvSpPr txBox="1"/>
          <p:nvPr/>
        </p:nvSpPr>
        <p:spPr>
          <a:xfrm>
            <a:off x="3178029" y="3373980"/>
            <a:ext cx="1599797" cy="738664"/>
          </a:xfrm>
          <a:prstGeom prst="rect">
            <a:avLst/>
          </a:prstGeom>
          <a:noFill/>
        </p:spPr>
        <p:txBody>
          <a:bodyPr wrap="none" lIns="0" tIns="0" rIns="0" bIns="0" rtlCol="0">
            <a:spAutoFit/>
          </a:bodyPr>
          <a:lstStyle/>
          <a:p>
            <a:r>
              <a:rPr lang="en-US" sz="1600"/>
              <a:t>Inner Radius = R</a:t>
            </a:r>
          </a:p>
          <a:p>
            <a:r>
              <a:rPr lang="en-US" sz="1600"/>
              <a:t>Inside Height = H</a:t>
            </a:r>
          </a:p>
          <a:p>
            <a:r>
              <a:rPr lang="en-US" sz="1600"/>
              <a:t>Thickness = </a:t>
            </a:r>
            <a:r>
              <a:rPr lang="en-US" sz="1600">
                <a:latin typeface="Symbol" panose="05050102010706020507" pitchFamily="18" charset="2"/>
              </a:rPr>
              <a:t>d</a:t>
            </a:r>
            <a:r>
              <a:rPr lang="en-US" sz="1600"/>
              <a:t> </a:t>
            </a:r>
          </a:p>
        </p:txBody>
      </p:sp>
      <p:sp>
        <p:nvSpPr>
          <p:cNvPr id="10" name="TextBox 9">
            <a:extLst>
              <a:ext uri="{FF2B5EF4-FFF2-40B4-BE49-F238E27FC236}">
                <a16:creationId xmlns:a16="http://schemas.microsoft.com/office/drawing/2014/main" id="{2FC7F1B3-FB2A-ADA1-4841-09C8A2E8B6F8}"/>
              </a:ext>
            </a:extLst>
          </p:cNvPr>
          <p:cNvSpPr txBox="1"/>
          <p:nvPr/>
        </p:nvSpPr>
        <p:spPr>
          <a:xfrm>
            <a:off x="5149178" y="1241448"/>
            <a:ext cx="6478618" cy="1197636"/>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a:t>Assume the dynamics of heat transfer is axisymmetric</a:t>
            </a:r>
          </a:p>
          <a:p>
            <a:pPr marL="342900" indent="-342900">
              <a:lnSpc>
                <a:spcPct val="150000"/>
              </a:lnSpc>
              <a:buFont typeface="Arial" panose="020B0604020202020204" pitchFamily="34" charset="0"/>
              <a:buChar char="•"/>
            </a:pPr>
            <a:r>
              <a:rPr lang="en-US"/>
              <a:t>The dynamics doesn’t change with </a:t>
            </a:r>
            <a:r>
              <a:rPr lang="en-US">
                <a:latin typeface="Symbol" panose="05050102010706020507" pitchFamily="18" charset="2"/>
              </a:rPr>
              <a:t>f</a:t>
            </a:r>
          </a:p>
          <a:p>
            <a:pPr marL="342900" indent="-342900">
              <a:lnSpc>
                <a:spcPct val="150000"/>
              </a:lnSpc>
              <a:buFont typeface="Arial" panose="020B0604020202020204" pitchFamily="34" charset="0"/>
              <a:buChar char="•"/>
            </a:pPr>
            <a:r>
              <a:rPr lang="en-US"/>
              <a:t>At a given </a:t>
            </a:r>
            <a:r>
              <a:rPr lang="en-US">
                <a:latin typeface="Symbol" panose="05050102010706020507" pitchFamily="18" charset="2"/>
              </a:rPr>
              <a:t>f</a:t>
            </a:r>
            <a:r>
              <a:rPr lang="en-US"/>
              <a:t>, focus on the cylinder cross-section</a:t>
            </a:r>
          </a:p>
        </p:txBody>
      </p:sp>
      <p:cxnSp>
        <p:nvCxnSpPr>
          <p:cNvPr id="12" name="Straight Arrow Connector 11">
            <a:extLst>
              <a:ext uri="{FF2B5EF4-FFF2-40B4-BE49-F238E27FC236}">
                <a16:creationId xmlns:a16="http://schemas.microsoft.com/office/drawing/2014/main" id="{32385A2A-EF2F-EE72-F665-195DB33518F2}"/>
              </a:ext>
            </a:extLst>
          </p:cNvPr>
          <p:cNvCxnSpPr>
            <a:cxnSpLocks/>
          </p:cNvCxnSpPr>
          <p:nvPr/>
        </p:nvCxnSpPr>
        <p:spPr>
          <a:xfrm>
            <a:off x="2201956" y="2777085"/>
            <a:ext cx="505837" cy="10700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1FD36A-FD67-8C02-AF82-AD721B77069B}"/>
              </a:ext>
            </a:extLst>
          </p:cNvPr>
          <p:cNvSpPr txBox="1"/>
          <p:nvPr/>
        </p:nvSpPr>
        <p:spPr>
          <a:xfrm>
            <a:off x="2373923" y="2522810"/>
            <a:ext cx="129844" cy="246221"/>
          </a:xfrm>
          <a:prstGeom prst="rect">
            <a:avLst/>
          </a:prstGeom>
          <a:noFill/>
        </p:spPr>
        <p:txBody>
          <a:bodyPr wrap="none" lIns="0" tIns="0" rIns="0" bIns="0" rtlCol="0">
            <a:spAutoFit/>
          </a:bodyPr>
          <a:lstStyle/>
          <a:p>
            <a:r>
              <a:rPr lang="en-US" sz="1600"/>
              <a:t>R</a:t>
            </a:r>
          </a:p>
        </p:txBody>
      </p:sp>
      <p:cxnSp>
        <p:nvCxnSpPr>
          <p:cNvPr id="16" name="Straight Arrow Connector 15">
            <a:extLst>
              <a:ext uri="{FF2B5EF4-FFF2-40B4-BE49-F238E27FC236}">
                <a16:creationId xmlns:a16="http://schemas.microsoft.com/office/drawing/2014/main" id="{F40DDC53-0CCF-C0CF-759B-4BC385ADF56A}"/>
              </a:ext>
            </a:extLst>
          </p:cNvPr>
          <p:cNvCxnSpPr/>
          <p:nvPr/>
        </p:nvCxnSpPr>
        <p:spPr>
          <a:xfrm>
            <a:off x="1200006" y="2777085"/>
            <a:ext cx="0" cy="180934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31D4150-F527-207F-DAC7-0CD558A1FE97}"/>
              </a:ext>
            </a:extLst>
          </p:cNvPr>
          <p:cNvSpPr txBox="1"/>
          <p:nvPr/>
        </p:nvSpPr>
        <p:spPr>
          <a:xfrm>
            <a:off x="925453" y="3527868"/>
            <a:ext cx="153888" cy="246221"/>
          </a:xfrm>
          <a:prstGeom prst="rect">
            <a:avLst/>
          </a:prstGeom>
          <a:noFill/>
        </p:spPr>
        <p:txBody>
          <a:bodyPr wrap="none" lIns="0" tIns="0" rIns="0" bIns="0" rtlCol="0">
            <a:spAutoFit/>
          </a:bodyPr>
          <a:lstStyle/>
          <a:p>
            <a:r>
              <a:rPr lang="en-US" sz="1600"/>
              <a:t>H</a:t>
            </a:r>
          </a:p>
        </p:txBody>
      </p:sp>
      <p:sp>
        <p:nvSpPr>
          <p:cNvPr id="18" name="TextBox 17">
            <a:extLst>
              <a:ext uri="{FF2B5EF4-FFF2-40B4-BE49-F238E27FC236}">
                <a16:creationId xmlns:a16="http://schemas.microsoft.com/office/drawing/2014/main" id="{CC31B80F-06BB-82AD-8957-8BAC46816FA4}"/>
              </a:ext>
            </a:extLst>
          </p:cNvPr>
          <p:cNvSpPr txBox="1"/>
          <p:nvPr/>
        </p:nvSpPr>
        <p:spPr>
          <a:xfrm>
            <a:off x="3597856" y="2718719"/>
            <a:ext cx="570669" cy="246221"/>
          </a:xfrm>
          <a:prstGeom prst="rect">
            <a:avLst/>
          </a:prstGeom>
          <a:noFill/>
        </p:spPr>
        <p:txBody>
          <a:bodyPr wrap="none" lIns="0" tIns="0" rIns="0" bIns="0" rtlCol="0">
            <a:spAutoFit/>
          </a:bodyPr>
          <a:lstStyle/>
          <a:p>
            <a:r>
              <a:rPr lang="en-US" sz="1600"/>
              <a:t>T = T</a:t>
            </a:r>
            <a:r>
              <a:rPr lang="en-US" sz="1600" baseline="-25000"/>
              <a:t>A</a:t>
            </a:r>
          </a:p>
        </p:txBody>
      </p:sp>
      <p:sp>
        <p:nvSpPr>
          <p:cNvPr id="19" name="Arc 18">
            <a:extLst>
              <a:ext uri="{FF2B5EF4-FFF2-40B4-BE49-F238E27FC236}">
                <a16:creationId xmlns:a16="http://schemas.microsoft.com/office/drawing/2014/main" id="{4E1FAF9B-B114-502A-73E0-438B07676A8A}"/>
              </a:ext>
            </a:extLst>
          </p:cNvPr>
          <p:cNvSpPr/>
          <p:nvPr/>
        </p:nvSpPr>
        <p:spPr>
          <a:xfrm>
            <a:off x="1819192" y="2228254"/>
            <a:ext cx="554731" cy="246221"/>
          </a:xfrm>
          <a:prstGeom prst="arc">
            <a:avLst>
              <a:gd name="adj1" fmla="val 12114955"/>
              <a:gd name="adj2" fmla="val 7493468"/>
            </a:avLst>
          </a:prstGeom>
          <a:ln>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78B4EA2F-A328-6806-1056-C7D42DDAF787}"/>
              </a:ext>
            </a:extLst>
          </p:cNvPr>
          <p:cNvSpPr txBox="1"/>
          <p:nvPr/>
        </p:nvSpPr>
        <p:spPr>
          <a:xfrm>
            <a:off x="2388349" y="1951988"/>
            <a:ext cx="133050" cy="307777"/>
          </a:xfrm>
          <a:prstGeom prst="rect">
            <a:avLst/>
          </a:prstGeom>
          <a:noFill/>
        </p:spPr>
        <p:txBody>
          <a:bodyPr wrap="none" lIns="0" tIns="0" rIns="0" bIns="0" rtlCol="0">
            <a:spAutoFit/>
          </a:bodyPr>
          <a:lstStyle/>
          <a:p>
            <a:r>
              <a:rPr lang="en-US" sz="2000">
                <a:latin typeface="Symbol" panose="05050102010706020507" pitchFamily="18" charset="2"/>
                <a:sym typeface="Symbol" panose="05050102010706020507" pitchFamily="18" charset="2"/>
              </a:rPr>
              <a:t></a:t>
            </a:r>
            <a:endParaRPr lang="en-US" sz="2000">
              <a:latin typeface="Symbol" panose="05050102010706020507" pitchFamily="18" charset="2"/>
            </a:endParaRPr>
          </a:p>
        </p:txBody>
      </p:sp>
      <p:sp>
        <p:nvSpPr>
          <p:cNvPr id="21" name="Rectangle 20">
            <a:extLst>
              <a:ext uri="{FF2B5EF4-FFF2-40B4-BE49-F238E27FC236}">
                <a16:creationId xmlns:a16="http://schemas.microsoft.com/office/drawing/2014/main" id="{CD795772-16B3-0F71-638C-DE5C1628C5DF}"/>
              </a:ext>
            </a:extLst>
          </p:cNvPr>
          <p:cNvSpPr/>
          <p:nvPr/>
        </p:nvSpPr>
        <p:spPr>
          <a:xfrm>
            <a:off x="7414176" y="3472612"/>
            <a:ext cx="1245141" cy="22276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2" name="Rectangle 21">
            <a:extLst>
              <a:ext uri="{FF2B5EF4-FFF2-40B4-BE49-F238E27FC236}">
                <a16:creationId xmlns:a16="http://schemas.microsoft.com/office/drawing/2014/main" id="{78A59E07-D806-B13D-1FEC-C5ADC03B8491}"/>
              </a:ext>
            </a:extLst>
          </p:cNvPr>
          <p:cNvSpPr/>
          <p:nvPr/>
        </p:nvSpPr>
        <p:spPr>
          <a:xfrm>
            <a:off x="7414176" y="3365608"/>
            <a:ext cx="1361872" cy="1070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3" name="Rectangle 22">
            <a:extLst>
              <a:ext uri="{FF2B5EF4-FFF2-40B4-BE49-F238E27FC236}">
                <a16:creationId xmlns:a16="http://schemas.microsoft.com/office/drawing/2014/main" id="{450B074A-D162-A076-A12B-D8BFC3DAE074}"/>
              </a:ext>
            </a:extLst>
          </p:cNvPr>
          <p:cNvSpPr/>
          <p:nvPr/>
        </p:nvSpPr>
        <p:spPr>
          <a:xfrm>
            <a:off x="8659317" y="3472612"/>
            <a:ext cx="116731" cy="222763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Rectangle 23">
            <a:extLst>
              <a:ext uri="{FF2B5EF4-FFF2-40B4-BE49-F238E27FC236}">
                <a16:creationId xmlns:a16="http://schemas.microsoft.com/office/drawing/2014/main" id="{654B9F8D-BEF7-5BE9-7C7B-58CD7058D9E4}"/>
              </a:ext>
            </a:extLst>
          </p:cNvPr>
          <p:cNvSpPr/>
          <p:nvPr/>
        </p:nvSpPr>
        <p:spPr>
          <a:xfrm>
            <a:off x="7414176" y="5700248"/>
            <a:ext cx="1361872" cy="1070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26" name="Straight Connector 25">
            <a:extLst>
              <a:ext uri="{FF2B5EF4-FFF2-40B4-BE49-F238E27FC236}">
                <a16:creationId xmlns:a16="http://schemas.microsoft.com/office/drawing/2014/main" id="{DE190EE5-0005-5D9E-6A04-A9EC6B706920}"/>
              </a:ext>
            </a:extLst>
          </p:cNvPr>
          <p:cNvCxnSpPr/>
          <p:nvPr/>
        </p:nvCxnSpPr>
        <p:spPr>
          <a:xfrm>
            <a:off x="7414176" y="3137008"/>
            <a:ext cx="0" cy="292316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E5369BF-1E90-4F97-755C-0390FAC6767D}"/>
              </a:ext>
            </a:extLst>
          </p:cNvPr>
          <p:cNvCxnSpPr>
            <a:stCxn id="21" idx="1"/>
            <a:endCxn id="21" idx="3"/>
          </p:cNvCxnSpPr>
          <p:nvPr/>
        </p:nvCxnSpPr>
        <p:spPr>
          <a:xfrm>
            <a:off x="7414176" y="4586430"/>
            <a:ext cx="12451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756B714-4447-5C51-478F-AA0F2F911B50}"/>
              </a:ext>
            </a:extLst>
          </p:cNvPr>
          <p:cNvSpPr txBox="1"/>
          <p:nvPr/>
        </p:nvSpPr>
        <p:spPr>
          <a:xfrm>
            <a:off x="7971825" y="4340207"/>
            <a:ext cx="129844" cy="246221"/>
          </a:xfrm>
          <a:prstGeom prst="rect">
            <a:avLst/>
          </a:prstGeom>
          <a:noFill/>
        </p:spPr>
        <p:txBody>
          <a:bodyPr wrap="none" lIns="0" tIns="0" rIns="0" bIns="0" rtlCol="0">
            <a:spAutoFit/>
          </a:bodyPr>
          <a:lstStyle/>
          <a:p>
            <a:r>
              <a:rPr lang="en-US" sz="1600"/>
              <a:t>R</a:t>
            </a:r>
          </a:p>
        </p:txBody>
      </p:sp>
      <p:cxnSp>
        <p:nvCxnSpPr>
          <p:cNvPr id="31" name="Straight Arrow Connector 30">
            <a:extLst>
              <a:ext uri="{FF2B5EF4-FFF2-40B4-BE49-F238E27FC236}">
                <a16:creationId xmlns:a16="http://schemas.microsoft.com/office/drawing/2014/main" id="{E13CF6E8-EC8F-1EB8-8F69-79D7767D87F9}"/>
              </a:ext>
            </a:extLst>
          </p:cNvPr>
          <p:cNvCxnSpPr/>
          <p:nvPr/>
        </p:nvCxnSpPr>
        <p:spPr>
          <a:xfrm>
            <a:off x="8241027" y="3851991"/>
            <a:ext cx="4182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1847F45-9996-F936-365C-28DF6FCF597C}"/>
              </a:ext>
            </a:extLst>
          </p:cNvPr>
          <p:cNvCxnSpPr/>
          <p:nvPr/>
        </p:nvCxnSpPr>
        <p:spPr>
          <a:xfrm>
            <a:off x="8776048" y="3839021"/>
            <a:ext cx="418290"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81A02E5-0ECF-7777-D889-80A27B5972FE}"/>
              </a:ext>
            </a:extLst>
          </p:cNvPr>
          <p:cNvSpPr txBox="1"/>
          <p:nvPr/>
        </p:nvSpPr>
        <p:spPr>
          <a:xfrm>
            <a:off x="9220212" y="3654355"/>
            <a:ext cx="1741324" cy="369332"/>
          </a:xfrm>
          <a:prstGeom prst="rect">
            <a:avLst/>
          </a:prstGeom>
          <a:noFill/>
        </p:spPr>
        <p:txBody>
          <a:bodyPr wrap="square">
            <a:spAutoFit/>
          </a:bodyPr>
          <a:lstStyle/>
          <a:p>
            <a:r>
              <a:rPr lang="en-US" sz="1800"/>
              <a:t>Thickness = </a:t>
            </a:r>
            <a:r>
              <a:rPr lang="en-US" sz="1800">
                <a:latin typeface="Symbol" panose="05050102010706020507" pitchFamily="18" charset="2"/>
              </a:rPr>
              <a:t>d</a:t>
            </a:r>
            <a:r>
              <a:rPr lang="en-US" sz="1800"/>
              <a:t> </a:t>
            </a:r>
          </a:p>
        </p:txBody>
      </p:sp>
      <p:cxnSp>
        <p:nvCxnSpPr>
          <p:cNvPr id="36" name="Straight Connector 35">
            <a:extLst>
              <a:ext uri="{FF2B5EF4-FFF2-40B4-BE49-F238E27FC236}">
                <a16:creationId xmlns:a16="http://schemas.microsoft.com/office/drawing/2014/main" id="{3B495A00-A3E1-8523-6FE1-608D43DD8D3A}"/>
              </a:ext>
            </a:extLst>
          </p:cNvPr>
          <p:cNvCxnSpPr>
            <a:cxnSpLocks/>
          </p:cNvCxnSpPr>
          <p:nvPr/>
        </p:nvCxnSpPr>
        <p:spPr>
          <a:xfrm>
            <a:off x="7161255" y="3472610"/>
            <a:ext cx="0" cy="2227635"/>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41229F2-B347-BB15-F2FE-D3A2BA28964F}"/>
              </a:ext>
            </a:extLst>
          </p:cNvPr>
          <p:cNvSpPr txBox="1"/>
          <p:nvPr/>
        </p:nvSpPr>
        <p:spPr>
          <a:xfrm>
            <a:off x="6670013" y="4340207"/>
            <a:ext cx="335603" cy="369332"/>
          </a:xfrm>
          <a:prstGeom prst="rect">
            <a:avLst/>
          </a:prstGeom>
          <a:noFill/>
        </p:spPr>
        <p:txBody>
          <a:bodyPr wrap="square">
            <a:spAutoFit/>
          </a:bodyPr>
          <a:lstStyle/>
          <a:p>
            <a:r>
              <a:rPr lang="en-US" sz="1800"/>
              <a:t>H</a:t>
            </a:r>
            <a:endParaRPr lang="en-US"/>
          </a:p>
        </p:txBody>
      </p:sp>
      <p:cxnSp>
        <p:nvCxnSpPr>
          <p:cNvPr id="40" name="Straight Connector 39">
            <a:extLst>
              <a:ext uri="{FF2B5EF4-FFF2-40B4-BE49-F238E27FC236}">
                <a16:creationId xmlns:a16="http://schemas.microsoft.com/office/drawing/2014/main" id="{59CA1C27-B373-4054-6AA6-73B5B197700E}"/>
              </a:ext>
            </a:extLst>
          </p:cNvPr>
          <p:cNvCxnSpPr/>
          <p:nvPr/>
        </p:nvCxnSpPr>
        <p:spPr>
          <a:xfrm flipH="1">
            <a:off x="6810271" y="3472610"/>
            <a:ext cx="60390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FF1070A-1FD7-4CC7-A2D8-DB41BC1E25BE}"/>
              </a:ext>
            </a:extLst>
          </p:cNvPr>
          <p:cNvCxnSpPr/>
          <p:nvPr/>
        </p:nvCxnSpPr>
        <p:spPr>
          <a:xfrm flipH="1">
            <a:off x="6859302" y="5699870"/>
            <a:ext cx="60390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8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B07C-A4E1-2517-4108-6BFEFEDEDC34}"/>
              </a:ext>
            </a:extLst>
          </p:cNvPr>
          <p:cNvSpPr>
            <a:spLocks noGrp="1"/>
          </p:cNvSpPr>
          <p:nvPr>
            <p:ph type="title"/>
          </p:nvPr>
        </p:nvSpPr>
        <p:spPr/>
        <p:txBody>
          <a:bodyPr/>
          <a:lstStyle/>
          <a:p>
            <a:r>
              <a:rPr lang="en-US" sz="2400"/>
              <a:t>We can further reduce the system since there is a symmetry around the midplane</a:t>
            </a:r>
          </a:p>
        </p:txBody>
      </p:sp>
      <p:sp>
        <p:nvSpPr>
          <p:cNvPr id="21" name="Rectangle 20">
            <a:extLst>
              <a:ext uri="{FF2B5EF4-FFF2-40B4-BE49-F238E27FC236}">
                <a16:creationId xmlns:a16="http://schemas.microsoft.com/office/drawing/2014/main" id="{CD795772-16B3-0F71-638C-DE5C1628C5DF}"/>
              </a:ext>
            </a:extLst>
          </p:cNvPr>
          <p:cNvSpPr/>
          <p:nvPr/>
        </p:nvSpPr>
        <p:spPr>
          <a:xfrm>
            <a:off x="1308367" y="2561243"/>
            <a:ext cx="1245141" cy="22276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2" name="Rectangle 21">
            <a:extLst>
              <a:ext uri="{FF2B5EF4-FFF2-40B4-BE49-F238E27FC236}">
                <a16:creationId xmlns:a16="http://schemas.microsoft.com/office/drawing/2014/main" id="{78A59E07-D806-B13D-1FEC-C5ADC03B8491}"/>
              </a:ext>
            </a:extLst>
          </p:cNvPr>
          <p:cNvSpPr/>
          <p:nvPr/>
        </p:nvSpPr>
        <p:spPr>
          <a:xfrm>
            <a:off x="1308367" y="2454239"/>
            <a:ext cx="1361872" cy="1070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3" name="Rectangle 22">
            <a:extLst>
              <a:ext uri="{FF2B5EF4-FFF2-40B4-BE49-F238E27FC236}">
                <a16:creationId xmlns:a16="http://schemas.microsoft.com/office/drawing/2014/main" id="{450B074A-D162-A076-A12B-D8BFC3DAE074}"/>
              </a:ext>
            </a:extLst>
          </p:cNvPr>
          <p:cNvSpPr/>
          <p:nvPr/>
        </p:nvSpPr>
        <p:spPr>
          <a:xfrm>
            <a:off x="2553508" y="2561243"/>
            <a:ext cx="116731" cy="222763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Rectangle 23">
            <a:extLst>
              <a:ext uri="{FF2B5EF4-FFF2-40B4-BE49-F238E27FC236}">
                <a16:creationId xmlns:a16="http://schemas.microsoft.com/office/drawing/2014/main" id="{654B9F8D-BEF7-5BE9-7C7B-58CD7058D9E4}"/>
              </a:ext>
            </a:extLst>
          </p:cNvPr>
          <p:cNvSpPr/>
          <p:nvPr/>
        </p:nvSpPr>
        <p:spPr>
          <a:xfrm>
            <a:off x="1308367" y="4788879"/>
            <a:ext cx="1361872" cy="1070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26" name="Straight Connector 25">
            <a:extLst>
              <a:ext uri="{FF2B5EF4-FFF2-40B4-BE49-F238E27FC236}">
                <a16:creationId xmlns:a16="http://schemas.microsoft.com/office/drawing/2014/main" id="{DE190EE5-0005-5D9E-6A04-A9EC6B706920}"/>
              </a:ext>
            </a:extLst>
          </p:cNvPr>
          <p:cNvCxnSpPr/>
          <p:nvPr/>
        </p:nvCxnSpPr>
        <p:spPr>
          <a:xfrm>
            <a:off x="1308367" y="2225639"/>
            <a:ext cx="0" cy="2923162"/>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E5369BF-1E90-4F97-755C-0390FAC6767D}"/>
              </a:ext>
            </a:extLst>
          </p:cNvPr>
          <p:cNvCxnSpPr>
            <a:cxnSpLocks/>
          </p:cNvCxnSpPr>
          <p:nvPr/>
        </p:nvCxnSpPr>
        <p:spPr>
          <a:xfrm>
            <a:off x="1301810" y="4210082"/>
            <a:ext cx="12451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756B714-4447-5C51-478F-AA0F2F911B50}"/>
              </a:ext>
            </a:extLst>
          </p:cNvPr>
          <p:cNvSpPr txBox="1"/>
          <p:nvPr/>
        </p:nvSpPr>
        <p:spPr>
          <a:xfrm>
            <a:off x="1859459" y="3963859"/>
            <a:ext cx="129844" cy="246221"/>
          </a:xfrm>
          <a:prstGeom prst="rect">
            <a:avLst/>
          </a:prstGeom>
          <a:noFill/>
        </p:spPr>
        <p:txBody>
          <a:bodyPr wrap="none" lIns="0" tIns="0" rIns="0" bIns="0" rtlCol="0">
            <a:spAutoFit/>
          </a:bodyPr>
          <a:lstStyle/>
          <a:p>
            <a:r>
              <a:rPr lang="en-US" sz="1600"/>
              <a:t>R</a:t>
            </a:r>
          </a:p>
        </p:txBody>
      </p:sp>
      <p:cxnSp>
        <p:nvCxnSpPr>
          <p:cNvPr id="31" name="Straight Arrow Connector 30">
            <a:extLst>
              <a:ext uri="{FF2B5EF4-FFF2-40B4-BE49-F238E27FC236}">
                <a16:creationId xmlns:a16="http://schemas.microsoft.com/office/drawing/2014/main" id="{E13CF6E8-EC8F-1EB8-8F69-79D7767D87F9}"/>
              </a:ext>
            </a:extLst>
          </p:cNvPr>
          <p:cNvCxnSpPr/>
          <p:nvPr/>
        </p:nvCxnSpPr>
        <p:spPr>
          <a:xfrm>
            <a:off x="2135218" y="2940622"/>
            <a:ext cx="4182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1847F45-9996-F936-365C-28DF6FCF597C}"/>
              </a:ext>
            </a:extLst>
          </p:cNvPr>
          <p:cNvCxnSpPr/>
          <p:nvPr/>
        </p:nvCxnSpPr>
        <p:spPr>
          <a:xfrm>
            <a:off x="2670239" y="2927652"/>
            <a:ext cx="418290"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81A02E5-0ECF-7777-D889-80A27B5972FE}"/>
              </a:ext>
            </a:extLst>
          </p:cNvPr>
          <p:cNvSpPr txBox="1"/>
          <p:nvPr/>
        </p:nvSpPr>
        <p:spPr>
          <a:xfrm>
            <a:off x="3114403" y="2742986"/>
            <a:ext cx="1741324" cy="369332"/>
          </a:xfrm>
          <a:prstGeom prst="rect">
            <a:avLst/>
          </a:prstGeom>
          <a:noFill/>
        </p:spPr>
        <p:txBody>
          <a:bodyPr wrap="square">
            <a:spAutoFit/>
          </a:bodyPr>
          <a:lstStyle/>
          <a:p>
            <a:r>
              <a:rPr lang="en-US" sz="1800"/>
              <a:t>Thickness = </a:t>
            </a:r>
            <a:r>
              <a:rPr lang="en-US" sz="1800">
                <a:latin typeface="Symbol" panose="05050102010706020507" pitchFamily="18" charset="2"/>
              </a:rPr>
              <a:t>d</a:t>
            </a:r>
            <a:r>
              <a:rPr lang="en-US" sz="1800"/>
              <a:t> </a:t>
            </a:r>
          </a:p>
        </p:txBody>
      </p:sp>
      <p:cxnSp>
        <p:nvCxnSpPr>
          <p:cNvPr id="36" name="Straight Connector 35">
            <a:extLst>
              <a:ext uri="{FF2B5EF4-FFF2-40B4-BE49-F238E27FC236}">
                <a16:creationId xmlns:a16="http://schemas.microsoft.com/office/drawing/2014/main" id="{3B495A00-A3E1-8523-6FE1-608D43DD8D3A}"/>
              </a:ext>
            </a:extLst>
          </p:cNvPr>
          <p:cNvCxnSpPr>
            <a:cxnSpLocks/>
          </p:cNvCxnSpPr>
          <p:nvPr/>
        </p:nvCxnSpPr>
        <p:spPr>
          <a:xfrm>
            <a:off x="1016538" y="2561243"/>
            <a:ext cx="0" cy="2227635"/>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41229F2-B347-BB15-F2FE-D3A2BA28964F}"/>
              </a:ext>
            </a:extLst>
          </p:cNvPr>
          <p:cNvSpPr txBox="1"/>
          <p:nvPr/>
        </p:nvSpPr>
        <p:spPr>
          <a:xfrm>
            <a:off x="564204" y="3428838"/>
            <a:ext cx="335603" cy="369332"/>
          </a:xfrm>
          <a:prstGeom prst="rect">
            <a:avLst/>
          </a:prstGeom>
          <a:noFill/>
        </p:spPr>
        <p:txBody>
          <a:bodyPr wrap="square">
            <a:spAutoFit/>
          </a:bodyPr>
          <a:lstStyle/>
          <a:p>
            <a:r>
              <a:rPr lang="en-US" sz="1800"/>
              <a:t>H</a:t>
            </a:r>
            <a:endParaRPr lang="en-US"/>
          </a:p>
        </p:txBody>
      </p:sp>
      <p:cxnSp>
        <p:nvCxnSpPr>
          <p:cNvPr id="5" name="Straight Connector 4">
            <a:extLst>
              <a:ext uri="{FF2B5EF4-FFF2-40B4-BE49-F238E27FC236}">
                <a16:creationId xmlns:a16="http://schemas.microsoft.com/office/drawing/2014/main" id="{91B52522-A295-4206-47D2-485C7B98A471}"/>
              </a:ext>
            </a:extLst>
          </p:cNvPr>
          <p:cNvCxnSpPr/>
          <p:nvPr/>
        </p:nvCxnSpPr>
        <p:spPr>
          <a:xfrm>
            <a:off x="992216" y="3657601"/>
            <a:ext cx="2582696"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5994E91-1DC8-0680-FB2C-B9B33FA4F606}"/>
              </a:ext>
            </a:extLst>
          </p:cNvPr>
          <p:cNvSpPr txBox="1"/>
          <p:nvPr/>
        </p:nvSpPr>
        <p:spPr>
          <a:xfrm>
            <a:off x="3691643" y="3459615"/>
            <a:ext cx="1888337" cy="307777"/>
          </a:xfrm>
          <a:prstGeom prst="rect">
            <a:avLst/>
          </a:prstGeom>
          <a:noFill/>
        </p:spPr>
        <p:txBody>
          <a:bodyPr wrap="none" lIns="0" tIns="0" rIns="0" bIns="0" rtlCol="0">
            <a:spAutoFit/>
          </a:bodyPr>
          <a:lstStyle/>
          <a:p>
            <a:r>
              <a:rPr lang="en-US" sz="2000"/>
              <a:t>Symmetry plane</a:t>
            </a:r>
          </a:p>
        </p:txBody>
      </p:sp>
      <p:sp>
        <p:nvSpPr>
          <p:cNvPr id="8" name="Arrow: Right 7">
            <a:extLst>
              <a:ext uri="{FF2B5EF4-FFF2-40B4-BE49-F238E27FC236}">
                <a16:creationId xmlns:a16="http://schemas.microsoft.com/office/drawing/2014/main" id="{EC31DE49-05C5-8A23-4FD8-B413F01CE711}"/>
              </a:ext>
            </a:extLst>
          </p:cNvPr>
          <p:cNvSpPr/>
          <p:nvPr/>
        </p:nvSpPr>
        <p:spPr>
          <a:xfrm>
            <a:off x="5813443" y="3112318"/>
            <a:ext cx="787941" cy="545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1" name="Rectangle 10">
            <a:extLst>
              <a:ext uri="{FF2B5EF4-FFF2-40B4-BE49-F238E27FC236}">
                <a16:creationId xmlns:a16="http://schemas.microsoft.com/office/drawing/2014/main" id="{4300DDEA-0818-6165-C61B-F631E75AD540}"/>
              </a:ext>
            </a:extLst>
          </p:cNvPr>
          <p:cNvSpPr/>
          <p:nvPr/>
        </p:nvSpPr>
        <p:spPr>
          <a:xfrm>
            <a:off x="8080436" y="2454240"/>
            <a:ext cx="1245141" cy="10963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3" name="Rectangle 12">
            <a:extLst>
              <a:ext uri="{FF2B5EF4-FFF2-40B4-BE49-F238E27FC236}">
                <a16:creationId xmlns:a16="http://schemas.microsoft.com/office/drawing/2014/main" id="{819BC69F-E299-2EA8-A5E5-412D83EEF9FA}"/>
              </a:ext>
            </a:extLst>
          </p:cNvPr>
          <p:cNvSpPr/>
          <p:nvPr/>
        </p:nvSpPr>
        <p:spPr>
          <a:xfrm>
            <a:off x="8080436" y="2347235"/>
            <a:ext cx="1361872" cy="1070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5" name="Rectangle 14">
            <a:extLst>
              <a:ext uri="{FF2B5EF4-FFF2-40B4-BE49-F238E27FC236}">
                <a16:creationId xmlns:a16="http://schemas.microsoft.com/office/drawing/2014/main" id="{71CA269D-7B52-2B16-190D-43C9D214FCE8}"/>
              </a:ext>
            </a:extLst>
          </p:cNvPr>
          <p:cNvSpPr/>
          <p:nvPr/>
        </p:nvSpPr>
        <p:spPr>
          <a:xfrm>
            <a:off x="9325578" y="2454240"/>
            <a:ext cx="116730" cy="109635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27" name="Straight Connector 26">
            <a:extLst>
              <a:ext uri="{FF2B5EF4-FFF2-40B4-BE49-F238E27FC236}">
                <a16:creationId xmlns:a16="http://schemas.microsoft.com/office/drawing/2014/main" id="{F9F8E92A-475B-4366-09C3-8F27A4F2F4AE}"/>
              </a:ext>
            </a:extLst>
          </p:cNvPr>
          <p:cNvCxnSpPr>
            <a:cxnSpLocks/>
          </p:cNvCxnSpPr>
          <p:nvPr/>
        </p:nvCxnSpPr>
        <p:spPr>
          <a:xfrm>
            <a:off x="8080436" y="2118635"/>
            <a:ext cx="0" cy="184522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4D10589-6514-5826-BBFB-8C618E28366F}"/>
              </a:ext>
            </a:extLst>
          </p:cNvPr>
          <p:cNvCxnSpPr>
            <a:cxnSpLocks/>
          </p:cNvCxnSpPr>
          <p:nvPr/>
        </p:nvCxnSpPr>
        <p:spPr>
          <a:xfrm>
            <a:off x="8080436" y="3321834"/>
            <a:ext cx="12451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F4F42C7-CFD7-8DEA-2AF0-497E3BC1FFEB}"/>
              </a:ext>
            </a:extLst>
          </p:cNvPr>
          <p:cNvSpPr txBox="1"/>
          <p:nvPr/>
        </p:nvSpPr>
        <p:spPr>
          <a:xfrm>
            <a:off x="8605652" y="3068998"/>
            <a:ext cx="129844" cy="246221"/>
          </a:xfrm>
          <a:prstGeom prst="rect">
            <a:avLst/>
          </a:prstGeom>
          <a:noFill/>
        </p:spPr>
        <p:txBody>
          <a:bodyPr wrap="none" lIns="0" tIns="0" rIns="0" bIns="0" rtlCol="0">
            <a:spAutoFit/>
          </a:bodyPr>
          <a:lstStyle/>
          <a:p>
            <a:r>
              <a:rPr lang="en-US" sz="1600"/>
              <a:t>R</a:t>
            </a:r>
          </a:p>
        </p:txBody>
      </p:sp>
      <p:cxnSp>
        <p:nvCxnSpPr>
          <p:cNvPr id="35" name="Straight Arrow Connector 34">
            <a:extLst>
              <a:ext uri="{FF2B5EF4-FFF2-40B4-BE49-F238E27FC236}">
                <a16:creationId xmlns:a16="http://schemas.microsoft.com/office/drawing/2014/main" id="{2570CD43-0174-61C0-7807-F8D3889D728B}"/>
              </a:ext>
            </a:extLst>
          </p:cNvPr>
          <p:cNvCxnSpPr/>
          <p:nvPr/>
        </p:nvCxnSpPr>
        <p:spPr>
          <a:xfrm>
            <a:off x="8907287" y="2833618"/>
            <a:ext cx="4182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5D3EA50-D09D-07AE-6862-66D05F1D90C3}"/>
              </a:ext>
            </a:extLst>
          </p:cNvPr>
          <p:cNvCxnSpPr/>
          <p:nvPr/>
        </p:nvCxnSpPr>
        <p:spPr>
          <a:xfrm>
            <a:off x="9442308" y="2820648"/>
            <a:ext cx="418290"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D4E67C0-42DF-1448-0FD8-DB995F2D6D4C}"/>
              </a:ext>
            </a:extLst>
          </p:cNvPr>
          <p:cNvSpPr txBox="1"/>
          <p:nvPr/>
        </p:nvSpPr>
        <p:spPr>
          <a:xfrm>
            <a:off x="9886472" y="2635982"/>
            <a:ext cx="1741324" cy="369332"/>
          </a:xfrm>
          <a:prstGeom prst="rect">
            <a:avLst/>
          </a:prstGeom>
          <a:noFill/>
        </p:spPr>
        <p:txBody>
          <a:bodyPr wrap="square">
            <a:spAutoFit/>
          </a:bodyPr>
          <a:lstStyle/>
          <a:p>
            <a:r>
              <a:rPr lang="en-US" sz="1800"/>
              <a:t>Thickness = </a:t>
            </a:r>
            <a:r>
              <a:rPr lang="en-US" sz="1800">
                <a:latin typeface="Symbol" panose="05050102010706020507" pitchFamily="18" charset="2"/>
              </a:rPr>
              <a:t>d</a:t>
            </a:r>
            <a:r>
              <a:rPr lang="en-US" sz="1800"/>
              <a:t> </a:t>
            </a:r>
          </a:p>
        </p:txBody>
      </p:sp>
      <p:cxnSp>
        <p:nvCxnSpPr>
          <p:cNvPr id="40" name="Straight Connector 39">
            <a:extLst>
              <a:ext uri="{FF2B5EF4-FFF2-40B4-BE49-F238E27FC236}">
                <a16:creationId xmlns:a16="http://schemas.microsoft.com/office/drawing/2014/main" id="{C2D31DC2-A8E5-AD7E-3492-28448DB27587}"/>
              </a:ext>
            </a:extLst>
          </p:cNvPr>
          <p:cNvCxnSpPr>
            <a:cxnSpLocks/>
          </p:cNvCxnSpPr>
          <p:nvPr/>
        </p:nvCxnSpPr>
        <p:spPr>
          <a:xfrm>
            <a:off x="7788607" y="2454239"/>
            <a:ext cx="0" cy="1125977"/>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66D5922-3CF1-0B30-577D-DE004BC30D36}"/>
              </a:ext>
            </a:extLst>
          </p:cNvPr>
          <p:cNvSpPr txBox="1"/>
          <p:nvPr/>
        </p:nvSpPr>
        <p:spPr>
          <a:xfrm>
            <a:off x="7094167" y="2867145"/>
            <a:ext cx="734441" cy="369332"/>
          </a:xfrm>
          <a:prstGeom prst="rect">
            <a:avLst/>
          </a:prstGeom>
          <a:noFill/>
        </p:spPr>
        <p:txBody>
          <a:bodyPr wrap="square">
            <a:spAutoFit/>
          </a:bodyPr>
          <a:lstStyle/>
          <a:p>
            <a:r>
              <a:rPr lang="en-US" sz="1800"/>
              <a:t>H/2</a:t>
            </a:r>
            <a:endParaRPr lang="en-US"/>
          </a:p>
        </p:txBody>
      </p:sp>
      <p:cxnSp>
        <p:nvCxnSpPr>
          <p:cNvPr id="42" name="Straight Connector 41">
            <a:extLst>
              <a:ext uri="{FF2B5EF4-FFF2-40B4-BE49-F238E27FC236}">
                <a16:creationId xmlns:a16="http://schemas.microsoft.com/office/drawing/2014/main" id="{A2DAD580-1790-D9DD-3F2A-3C6056B8BB60}"/>
              </a:ext>
            </a:extLst>
          </p:cNvPr>
          <p:cNvCxnSpPr/>
          <p:nvPr/>
        </p:nvCxnSpPr>
        <p:spPr>
          <a:xfrm>
            <a:off x="7764285" y="3550597"/>
            <a:ext cx="2582696"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CD357A0-B79E-80FB-A5E4-7C753A32B590}"/>
              </a:ext>
            </a:extLst>
          </p:cNvPr>
          <p:cNvSpPr txBox="1"/>
          <p:nvPr/>
        </p:nvSpPr>
        <p:spPr>
          <a:xfrm>
            <a:off x="7144785" y="4646955"/>
            <a:ext cx="3525004" cy="615553"/>
          </a:xfrm>
          <a:prstGeom prst="rect">
            <a:avLst/>
          </a:prstGeom>
          <a:noFill/>
        </p:spPr>
        <p:txBody>
          <a:bodyPr wrap="none" lIns="0" tIns="0" rIns="0" bIns="0" rtlCol="0">
            <a:spAutoFit/>
          </a:bodyPr>
          <a:lstStyle/>
          <a:p>
            <a:pPr algn="ctr"/>
            <a:r>
              <a:rPr lang="en-US" sz="2000" b="1">
                <a:solidFill>
                  <a:srgbClr val="00C7E6"/>
                </a:solidFill>
              </a:rPr>
              <a:t>Our simulation geometry will </a:t>
            </a:r>
            <a:br>
              <a:rPr lang="en-US" sz="2000" b="1">
                <a:solidFill>
                  <a:srgbClr val="00C7E6"/>
                </a:solidFill>
              </a:rPr>
            </a:br>
            <a:r>
              <a:rPr lang="en-US" sz="2000" b="1">
                <a:solidFill>
                  <a:srgbClr val="00C7E6"/>
                </a:solidFill>
              </a:rPr>
              <a:t>consist of ½ cylinder section</a:t>
            </a:r>
          </a:p>
        </p:txBody>
      </p:sp>
    </p:spTree>
    <p:extLst>
      <p:ext uri="{BB962C8B-B14F-4D97-AF65-F5344CB8AC3E}">
        <p14:creationId xmlns:p14="http://schemas.microsoft.com/office/powerpoint/2010/main" val="37838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9F4D-83FA-EEA7-66D1-95D224F5B1C3}"/>
              </a:ext>
            </a:extLst>
          </p:cNvPr>
          <p:cNvSpPr>
            <a:spLocks noGrp="1"/>
          </p:cNvSpPr>
          <p:nvPr>
            <p:ph type="title"/>
          </p:nvPr>
        </p:nvSpPr>
        <p:spPr/>
        <p:txBody>
          <a:bodyPr/>
          <a:lstStyle/>
          <a:p>
            <a:r>
              <a:rPr lang="en-US" sz="2400" dirty="0"/>
              <a:t>Concept  of SADT: </a:t>
            </a:r>
            <a:r>
              <a:rPr lang="en-US" sz="2400" u="sng" dirty="0"/>
              <a:t>S</a:t>
            </a:r>
            <a:r>
              <a:rPr lang="en-US" sz="2400" dirty="0"/>
              <a:t>elf </a:t>
            </a:r>
            <a:r>
              <a:rPr lang="en-US" sz="2400" u="sng" dirty="0"/>
              <a:t>A</a:t>
            </a:r>
            <a:r>
              <a:rPr lang="en-US" sz="2400" dirty="0"/>
              <a:t>ccelerating </a:t>
            </a:r>
            <a:r>
              <a:rPr lang="en-US" sz="2400" u="sng" dirty="0"/>
              <a:t>D</a:t>
            </a:r>
            <a:r>
              <a:rPr lang="en-US" sz="2400" dirty="0"/>
              <a:t>ecomposition </a:t>
            </a:r>
            <a:r>
              <a:rPr lang="en-US" sz="2400" u="sng" dirty="0"/>
              <a:t>T</a:t>
            </a:r>
            <a:r>
              <a:rPr lang="en-US" sz="2400" dirty="0"/>
              <a:t>emperature </a:t>
            </a:r>
          </a:p>
        </p:txBody>
      </p:sp>
      <p:sp>
        <p:nvSpPr>
          <p:cNvPr id="3" name="Content Placeholder 2">
            <a:extLst>
              <a:ext uri="{FF2B5EF4-FFF2-40B4-BE49-F238E27FC236}">
                <a16:creationId xmlns:a16="http://schemas.microsoft.com/office/drawing/2014/main" id="{DD2998CE-974C-07B0-6116-A0E97494A1D7}"/>
              </a:ext>
            </a:extLst>
          </p:cNvPr>
          <p:cNvSpPr>
            <a:spLocks noGrp="1"/>
          </p:cNvSpPr>
          <p:nvPr>
            <p:ph sz="quarter" idx="15"/>
          </p:nvPr>
        </p:nvSpPr>
        <p:spPr>
          <a:xfrm>
            <a:off x="6096000" y="1295401"/>
            <a:ext cx="5713410" cy="4953000"/>
          </a:xfrm>
        </p:spPr>
        <p:txBody>
          <a:bodyPr anchor="ctr"/>
          <a:lstStyle/>
          <a:p>
            <a:pPr marL="342900" indent="-342900">
              <a:buFont typeface="Arial" panose="020B0604020202020204" pitchFamily="34" charset="0"/>
              <a:buChar char="•"/>
            </a:pPr>
            <a:r>
              <a:rPr lang="en-US" dirty="0"/>
              <a:t>SADT: a metric to determine the safe outside temperature below which the AEMs should be stored, handled, transported for safety reasons</a:t>
            </a:r>
          </a:p>
          <a:p>
            <a:pPr marL="342900" indent="-342900">
              <a:buFont typeface="Arial" panose="020B0604020202020204" pitchFamily="34" charset="0"/>
              <a:buChar char="•"/>
            </a:pPr>
            <a:r>
              <a:rPr lang="en-US" dirty="0"/>
              <a:t>If T</a:t>
            </a:r>
            <a:r>
              <a:rPr lang="en-US" baseline="-25000" dirty="0"/>
              <a:t>A</a:t>
            </a:r>
            <a:r>
              <a:rPr lang="en-US" dirty="0"/>
              <a:t> &lt; SADT, safe</a:t>
            </a:r>
          </a:p>
          <a:p>
            <a:pPr marL="342900" indent="-342900">
              <a:buFont typeface="Arial" panose="020B0604020202020204" pitchFamily="34" charset="0"/>
              <a:buChar char="•"/>
            </a:pPr>
            <a:r>
              <a:rPr lang="en-US" dirty="0"/>
              <a:t>If T</a:t>
            </a:r>
            <a:r>
              <a:rPr lang="en-US" baseline="-25000" dirty="0"/>
              <a:t>A</a:t>
            </a:r>
            <a:r>
              <a:rPr lang="en-US" dirty="0"/>
              <a:t> &gt; SADT, danger</a:t>
            </a:r>
          </a:p>
        </p:txBody>
      </p:sp>
      <p:sp>
        <p:nvSpPr>
          <p:cNvPr id="4" name="Cylinder 3">
            <a:extLst>
              <a:ext uri="{FF2B5EF4-FFF2-40B4-BE49-F238E27FC236}">
                <a16:creationId xmlns:a16="http://schemas.microsoft.com/office/drawing/2014/main" id="{B0741CA9-E44A-D171-3703-F9D847393558}"/>
              </a:ext>
            </a:extLst>
          </p:cNvPr>
          <p:cNvSpPr/>
          <p:nvPr/>
        </p:nvSpPr>
        <p:spPr>
          <a:xfrm>
            <a:off x="2486858" y="2966145"/>
            <a:ext cx="1200887" cy="1565787"/>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5" name="Straight Arrow Connector 4">
            <a:extLst>
              <a:ext uri="{FF2B5EF4-FFF2-40B4-BE49-F238E27FC236}">
                <a16:creationId xmlns:a16="http://schemas.microsoft.com/office/drawing/2014/main" id="{E1171EFA-0428-CA40-B2D4-A508698BC14D}"/>
              </a:ext>
            </a:extLst>
          </p:cNvPr>
          <p:cNvCxnSpPr/>
          <p:nvPr/>
        </p:nvCxnSpPr>
        <p:spPr>
          <a:xfrm flipV="1">
            <a:off x="2243599" y="3916909"/>
            <a:ext cx="669422" cy="1387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0A51D3-282D-9D86-F0E9-B69F93B0F89A}"/>
              </a:ext>
            </a:extLst>
          </p:cNvPr>
          <p:cNvSpPr txBox="1"/>
          <p:nvPr/>
        </p:nvSpPr>
        <p:spPr>
          <a:xfrm>
            <a:off x="1032530" y="5406013"/>
            <a:ext cx="2422138" cy="307777"/>
          </a:xfrm>
          <a:prstGeom prst="rect">
            <a:avLst/>
          </a:prstGeom>
          <a:noFill/>
        </p:spPr>
        <p:txBody>
          <a:bodyPr wrap="none" lIns="0" tIns="0" rIns="0" bIns="0" rtlCol="0">
            <a:spAutoFit/>
          </a:bodyPr>
          <a:lstStyle/>
          <a:p>
            <a:r>
              <a:rPr lang="en-US" sz="2000" dirty="0"/>
              <a:t>Container with AEM</a:t>
            </a:r>
          </a:p>
        </p:txBody>
      </p:sp>
      <p:sp>
        <p:nvSpPr>
          <p:cNvPr id="8" name="TextBox 7">
            <a:extLst>
              <a:ext uri="{FF2B5EF4-FFF2-40B4-BE49-F238E27FC236}">
                <a16:creationId xmlns:a16="http://schemas.microsoft.com/office/drawing/2014/main" id="{392FE767-BC34-5B86-9E11-D1CA44A20669}"/>
              </a:ext>
            </a:extLst>
          </p:cNvPr>
          <p:cNvSpPr txBox="1"/>
          <p:nvPr/>
        </p:nvSpPr>
        <p:spPr>
          <a:xfrm>
            <a:off x="871304" y="1743523"/>
            <a:ext cx="3108223" cy="307777"/>
          </a:xfrm>
          <a:prstGeom prst="rect">
            <a:avLst/>
          </a:prstGeom>
          <a:noFill/>
        </p:spPr>
        <p:txBody>
          <a:bodyPr wrap="none" lIns="0" tIns="0" rIns="0" bIns="0" rtlCol="0">
            <a:spAutoFit/>
          </a:bodyPr>
          <a:lstStyle/>
          <a:p>
            <a:r>
              <a:rPr lang="en-US" sz="2000" dirty="0"/>
              <a:t>Ambient temperature = T</a:t>
            </a:r>
            <a:r>
              <a:rPr lang="en-US" sz="2000" baseline="-25000" dirty="0"/>
              <a:t>A</a:t>
            </a:r>
          </a:p>
        </p:txBody>
      </p:sp>
    </p:spTree>
    <p:extLst>
      <p:ext uri="{BB962C8B-B14F-4D97-AF65-F5344CB8AC3E}">
        <p14:creationId xmlns:p14="http://schemas.microsoft.com/office/powerpoint/2010/main" val="22042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C68F-1EC8-C917-E89B-474CE560713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F8CCA4-2931-B9C1-862C-3B80BE112462}"/>
              </a:ext>
            </a:extLst>
          </p:cNvPr>
          <p:cNvSpPr txBox="1"/>
          <p:nvPr/>
        </p:nvSpPr>
        <p:spPr>
          <a:xfrm>
            <a:off x="1499681" y="674400"/>
            <a:ext cx="9192637" cy="5509200"/>
          </a:xfrm>
          <a:prstGeom prst="rect">
            <a:avLst/>
          </a:prstGeom>
          <a:noFill/>
        </p:spPr>
        <p:txBody>
          <a:bodyPr wrap="square">
            <a:spAutoFit/>
          </a:bodyPr>
          <a:lstStyle/>
          <a:p>
            <a:pPr algn="ctr"/>
            <a:r>
              <a:rPr lang="en-US" sz="3200" b="1">
                <a:solidFill>
                  <a:schemeClr val="tx1"/>
                </a:solidFill>
                <a:latin typeface="+mj-lt"/>
              </a:rPr>
              <a:t>To perform numerical simulations, we will need following information</a:t>
            </a:r>
            <a:br>
              <a:rPr lang="en-US" sz="3200" b="1">
                <a:solidFill>
                  <a:schemeClr val="tx1"/>
                </a:solidFill>
                <a:latin typeface="+mj-lt"/>
              </a:rPr>
            </a:br>
            <a:endParaRPr lang="en-US" sz="3200" b="1">
              <a:solidFill>
                <a:schemeClr val="tx1"/>
              </a:solidFill>
              <a:latin typeface="+mj-lt"/>
            </a:endParaRPr>
          </a:p>
          <a:p>
            <a:pPr marL="457200" indent="-457200">
              <a:buFont typeface="Wingdings" panose="05000000000000000000" pitchFamily="2" charset="2"/>
              <a:buChar char="ü"/>
            </a:pPr>
            <a:r>
              <a:rPr lang="en-US" sz="3200" b="1">
                <a:solidFill>
                  <a:srgbClr val="00B050"/>
                </a:solidFill>
                <a:latin typeface="+mj-lt"/>
              </a:rPr>
              <a:t>Governing equations</a:t>
            </a:r>
          </a:p>
          <a:p>
            <a:pPr marL="457200" indent="-457200">
              <a:buFont typeface="Wingdings" panose="05000000000000000000" pitchFamily="2" charset="2"/>
              <a:buChar char="ü"/>
            </a:pPr>
            <a:r>
              <a:rPr lang="en-US" sz="3200" b="1">
                <a:solidFill>
                  <a:srgbClr val="00B050"/>
                </a:solidFill>
                <a:latin typeface="+mj-lt"/>
              </a:rPr>
              <a:t>Simulation parameters</a:t>
            </a:r>
          </a:p>
          <a:p>
            <a:pPr marL="914400" lvl="1" indent="-457200">
              <a:buFont typeface="Wingdings" panose="05000000000000000000" pitchFamily="2" charset="2"/>
              <a:buChar char="ü"/>
            </a:pPr>
            <a:r>
              <a:rPr lang="en-US" sz="3200" b="1">
                <a:solidFill>
                  <a:srgbClr val="00B050"/>
                </a:solidFill>
                <a:latin typeface="+mj-lt"/>
              </a:rPr>
              <a:t>Kinetic parameters</a:t>
            </a:r>
          </a:p>
          <a:p>
            <a:pPr marL="914400" lvl="1" indent="-457200">
              <a:buFont typeface="Wingdings" panose="05000000000000000000" pitchFamily="2" charset="2"/>
              <a:buChar char="ü"/>
            </a:pPr>
            <a:r>
              <a:rPr lang="en-US" sz="3200" b="1">
                <a:solidFill>
                  <a:srgbClr val="00B050"/>
                </a:solidFill>
                <a:latin typeface="+mj-lt"/>
              </a:rPr>
              <a:t>Material properties</a:t>
            </a:r>
          </a:p>
          <a:p>
            <a:pPr marL="457200" indent="-457200">
              <a:buFont typeface="Wingdings" panose="05000000000000000000" pitchFamily="2" charset="2"/>
              <a:buChar char="ü"/>
            </a:pPr>
            <a:r>
              <a:rPr lang="en-US" sz="3200" b="1">
                <a:solidFill>
                  <a:srgbClr val="00B050"/>
                </a:solidFill>
                <a:latin typeface="+mj-lt"/>
              </a:rPr>
              <a:t>Simulation geometry</a:t>
            </a:r>
          </a:p>
          <a:p>
            <a:pPr marL="457200" indent="-457200">
              <a:buFont typeface="Arial" panose="020B0604020202020204" pitchFamily="34" charset="0"/>
              <a:buChar char="•"/>
            </a:pPr>
            <a:r>
              <a:rPr lang="en-US" sz="3200" b="1">
                <a:latin typeface="+mj-lt"/>
              </a:rPr>
              <a:t>Problem setup</a:t>
            </a:r>
          </a:p>
          <a:p>
            <a:pPr marL="457200" indent="-457200">
              <a:buFont typeface="Arial" panose="020B0604020202020204" pitchFamily="34" charset="0"/>
              <a:buChar char="•"/>
            </a:pPr>
            <a:endParaRPr lang="en-US" sz="3200" b="1">
              <a:latin typeface="+mj-lt"/>
            </a:endParaRPr>
          </a:p>
          <a:p>
            <a:r>
              <a:rPr lang="en-US" sz="3200" b="1">
                <a:latin typeface="+mj-lt"/>
              </a:rPr>
              <a:t>Lastly, we will look at the results</a:t>
            </a:r>
          </a:p>
        </p:txBody>
      </p:sp>
    </p:spTree>
    <p:extLst>
      <p:ext uri="{BB962C8B-B14F-4D97-AF65-F5344CB8AC3E}">
        <p14:creationId xmlns:p14="http://schemas.microsoft.com/office/powerpoint/2010/main" val="112306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DEC7-0374-FD85-D420-5F67948EBA54}"/>
              </a:ext>
            </a:extLst>
          </p:cNvPr>
          <p:cNvSpPr>
            <a:spLocks noGrp="1"/>
          </p:cNvSpPr>
          <p:nvPr>
            <p:ph type="title"/>
          </p:nvPr>
        </p:nvSpPr>
        <p:spPr/>
        <p:txBody>
          <a:bodyPr/>
          <a:lstStyle/>
          <a:p>
            <a:r>
              <a:rPr lang="en-US" sz="2400"/>
              <a:t>The geometry can be further simplified under the assumption of negligible impact of the container thickness </a:t>
            </a:r>
            <a:r>
              <a:rPr lang="en-US" sz="2400" b="1">
                <a:latin typeface="+mn-lt"/>
              </a:rPr>
              <a:t>as</a:t>
            </a:r>
            <a:r>
              <a:rPr lang="en-US" sz="2400" b="1">
                <a:latin typeface="Symbol" panose="05050102010706020507" pitchFamily="18" charset="2"/>
              </a:rPr>
              <a:t> d </a:t>
            </a:r>
            <a:r>
              <a:rPr lang="en-US" sz="2400" b="1">
                <a:latin typeface="+mn-lt"/>
              </a:rPr>
              <a:t>&lt;&lt; R, H </a:t>
            </a:r>
          </a:p>
        </p:txBody>
      </p:sp>
      <p:sp>
        <p:nvSpPr>
          <p:cNvPr id="4" name="Rectangle 3">
            <a:extLst>
              <a:ext uri="{FF2B5EF4-FFF2-40B4-BE49-F238E27FC236}">
                <a16:creationId xmlns:a16="http://schemas.microsoft.com/office/drawing/2014/main" id="{1798342C-9B2D-63B6-91E8-D935C915B754}"/>
              </a:ext>
            </a:extLst>
          </p:cNvPr>
          <p:cNvSpPr/>
          <p:nvPr/>
        </p:nvSpPr>
        <p:spPr>
          <a:xfrm>
            <a:off x="1332663" y="2689186"/>
            <a:ext cx="1245141" cy="22734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 name="Rectangle 4">
            <a:extLst>
              <a:ext uri="{FF2B5EF4-FFF2-40B4-BE49-F238E27FC236}">
                <a16:creationId xmlns:a16="http://schemas.microsoft.com/office/drawing/2014/main" id="{8642E03F-A847-780F-6994-D121DF31F8D5}"/>
              </a:ext>
            </a:extLst>
          </p:cNvPr>
          <p:cNvSpPr/>
          <p:nvPr/>
        </p:nvSpPr>
        <p:spPr>
          <a:xfrm>
            <a:off x="1332663" y="2582182"/>
            <a:ext cx="1361872" cy="10700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 name="Rectangle 5">
            <a:extLst>
              <a:ext uri="{FF2B5EF4-FFF2-40B4-BE49-F238E27FC236}">
                <a16:creationId xmlns:a16="http://schemas.microsoft.com/office/drawing/2014/main" id="{6355A032-3341-6350-F0BF-2D004021A784}"/>
              </a:ext>
            </a:extLst>
          </p:cNvPr>
          <p:cNvSpPr/>
          <p:nvPr/>
        </p:nvSpPr>
        <p:spPr>
          <a:xfrm>
            <a:off x="2577805" y="2689186"/>
            <a:ext cx="116730" cy="227339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7" name="Straight Connector 6">
            <a:extLst>
              <a:ext uri="{FF2B5EF4-FFF2-40B4-BE49-F238E27FC236}">
                <a16:creationId xmlns:a16="http://schemas.microsoft.com/office/drawing/2014/main" id="{0B7FC472-5D27-5F6C-2D30-B6A3E0A99A15}"/>
              </a:ext>
            </a:extLst>
          </p:cNvPr>
          <p:cNvCxnSpPr>
            <a:cxnSpLocks/>
          </p:cNvCxnSpPr>
          <p:nvPr/>
        </p:nvCxnSpPr>
        <p:spPr>
          <a:xfrm>
            <a:off x="1332663" y="1266079"/>
            <a:ext cx="0" cy="4163438"/>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D7F37B8-42ED-F743-E77A-B430A2771A22}"/>
              </a:ext>
            </a:extLst>
          </p:cNvPr>
          <p:cNvCxnSpPr>
            <a:cxnSpLocks/>
          </p:cNvCxnSpPr>
          <p:nvPr/>
        </p:nvCxnSpPr>
        <p:spPr>
          <a:xfrm>
            <a:off x="1332663" y="3556781"/>
            <a:ext cx="12451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8268A87-0822-03D0-80E2-048D601D0E58}"/>
              </a:ext>
            </a:extLst>
          </p:cNvPr>
          <p:cNvSpPr txBox="1"/>
          <p:nvPr/>
        </p:nvSpPr>
        <p:spPr>
          <a:xfrm>
            <a:off x="1857879" y="3303945"/>
            <a:ext cx="129844" cy="246221"/>
          </a:xfrm>
          <a:prstGeom prst="rect">
            <a:avLst/>
          </a:prstGeom>
          <a:noFill/>
        </p:spPr>
        <p:txBody>
          <a:bodyPr wrap="none" lIns="0" tIns="0" rIns="0" bIns="0" rtlCol="0">
            <a:spAutoFit/>
          </a:bodyPr>
          <a:lstStyle/>
          <a:p>
            <a:r>
              <a:rPr lang="en-US" sz="1600"/>
              <a:t>R</a:t>
            </a:r>
          </a:p>
        </p:txBody>
      </p:sp>
      <p:cxnSp>
        <p:nvCxnSpPr>
          <p:cNvPr id="10" name="Straight Arrow Connector 9">
            <a:extLst>
              <a:ext uri="{FF2B5EF4-FFF2-40B4-BE49-F238E27FC236}">
                <a16:creationId xmlns:a16="http://schemas.microsoft.com/office/drawing/2014/main" id="{7ABEBABE-3935-DDAE-0D9D-E0614BB750AF}"/>
              </a:ext>
            </a:extLst>
          </p:cNvPr>
          <p:cNvCxnSpPr/>
          <p:nvPr/>
        </p:nvCxnSpPr>
        <p:spPr>
          <a:xfrm>
            <a:off x="2159514" y="3068565"/>
            <a:ext cx="41829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A02419-9DC1-8361-16DE-C537C21C8D57}"/>
              </a:ext>
            </a:extLst>
          </p:cNvPr>
          <p:cNvCxnSpPr/>
          <p:nvPr/>
        </p:nvCxnSpPr>
        <p:spPr>
          <a:xfrm>
            <a:off x="2694535" y="3055595"/>
            <a:ext cx="418290"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93DE62C-14FC-CCE6-4F44-F69CA89A5D87}"/>
              </a:ext>
            </a:extLst>
          </p:cNvPr>
          <p:cNvSpPr txBox="1"/>
          <p:nvPr/>
        </p:nvSpPr>
        <p:spPr>
          <a:xfrm>
            <a:off x="3138699" y="2870929"/>
            <a:ext cx="1741324" cy="369332"/>
          </a:xfrm>
          <a:prstGeom prst="rect">
            <a:avLst/>
          </a:prstGeom>
          <a:noFill/>
        </p:spPr>
        <p:txBody>
          <a:bodyPr wrap="square">
            <a:spAutoFit/>
          </a:bodyPr>
          <a:lstStyle/>
          <a:p>
            <a:r>
              <a:rPr lang="en-US" sz="1800">
                <a:latin typeface="Symbol" panose="05050102010706020507" pitchFamily="18" charset="2"/>
              </a:rPr>
              <a:t>d</a:t>
            </a:r>
            <a:r>
              <a:rPr lang="en-US" sz="1800"/>
              <a:t> </a:t>
            </a:r>
          </a:p>
        </p:txBody>
      </p:sp>
      <p:cxnSp>
        <p:nvCxnSpPr>
          <p:cNvPr id="13" name="Straight Connector 12">
            <a:extLst>
              <a:ext uri="{FF2B5EF4-FFF2-40B4-BE49-F238E27FC236}">
                <a16:creationId xmlns:a16="http://schemas.microsoft.com/office/drawing/2014/main" id="{6F9F210D-1585-22CA-24D4-A057CE67FD91}"/>
              </a:ext>
            </a:extLst>
          </p:cNvPr>
          <p:cNvCxnSpPr>
            <a:cxnSpLocks/>
          </p:cNvCxnSpPr>
          <p:nvPr/>
        </p:nvCxnSpPr>
        <p:spPr>
          <a:xfrm>
            <a:off x="948419" y="2689185"/>
            <a:ext cx="0" cy="2273399"/>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6CC1B5-2C3B-0A04-FBC7-87419DB053D0}"/>
              </a:ext>
            </a:extLst>
          </p:cNvPr>
          <p:cNvSpPr txBox="1"/>
          <p:nvPr/>
        </p:nvSpPr>
        <p:spPr>
          <a:xfrm>
            <a:off x="379412" y="3604743"/>
            <a:ext cx="734441" cy="369332"/>
          </a:xfrm>
          <a:prstGeom prst="rect">
            <a:avLst/>
          </a:prstGeom>
          <a:noFill/>
        </p:spPr>
        <p:txBody>
          <a:bodyPr wrap="square">
            <a:spAutoFit/>
          </a:bodyPr>
          <a:lstStyle/>
          <a:p>
            <a:r>
              <a:rPr lang="en-US" sz="1800"/>
              <a:t>H/2</a:t>
            </a:r>
            <a:endParaRPr lang="en-US"/>
          </a:p>
        </p:txBody>
      </p:sp>
      <p:cxnSp>
        <p:nvCxnSpPr>
          <p:cNvPr id="15" name="Straight Connector 14">
            <a:extLst>
              <a:ext uri="{FF2B5EF4-FFF2-40B4-BE49-F238E27FC236}">
                <a16:creationId xmlns:a16="http://schemas.microsoft.com/office/drawing/2014/main" id="{10BCF18B-A4B7-DE09-49D1-4430E260969B}"/>
              </a:ext>
            </a:extLst>
          </p:cNvPr>
          <p:cNvCxnSpPr>
            <a:cxnSpLocks/>
          </p:cNvCxnSpPr>
          <p:nvPr/>
        </p:nvCxnSpPr>
        <p:spPr>
          <a:xfrm>
            <a:off x="509060" y="4962590"/>
            <a:ext cx="4572000" cy="0"/>
          </a:xfrm>
          <a:prstGeom prst="line">
            <a:avLst/>
          </a:prstGeom>
          <a:ln w="9525">
            <a:prstDash val="lgDash"/>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32C1EEB-4EAE-5B23-CA3A-8E3C2524CB40}"/>
              </a:ext>
            </a:extLst>
          </p:cNvPr>
          <p:cNvCxnSpPr/>
          <p:nvPr/>
        </p:nvCxnSpPr>
        <p:spPr>
          <a:xfrm>
            <a:off x="1332663" y="4962585"/>
            <a:ext cx="525216"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DD18819-DFB6-078D-216E-7981D9A5EEFA}"/>
              </a:ext>
            </a:extLst>
          </p:cNvPr>
          <p:cNvCxnSpPr>
            <a:cxnSpLocks/>
          </p:cNvCxnSpPr>
          <p:nvPr/>
        </p:nvCxnSpPr>
        <p:spPr>
          <a:xfrm flipV="1">
            <a:off x="1332663" y="4450266"/>
            <a:ext cx="0" cy="51231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40A3C8-DAD3-9695-98D8-70064832E12D}"/>
              </a:ext>
            </a:extLst>
          </p:cNvPr>
          <p:cNvSpPr txBox="1"/>
          <p:nvPr/>
        </p:nvSpPr>
        <p:spPr>
          <a:xfrm>
            <a:off x="1446613" y="4160550"/>
            <a:ext cx="121828" cy="307777"/>
          </a:xfrm>
          <a:prstGeom prst="rect">
            <a:avLst/>
          </a:prstGeom>
          <a:noFill/>
        </p:spPr>
        <p:txBody>
          <a:bodyPr wrap="none" lIns="0" tIns="0" rIns="0" bIns="0" rtlCol="0">
            <a:spAutoFit/>
          </a:bodyPr>
          <a:lstStyle/>
          <a:p>
            <a:r>
              <a:rPr lang="en-US" sz="2000"/>
              <a:t>z</a:t>
            </a:r>
          </a:p>
        </p:txBody>
      </p:sp>
      <p:sp>
        <p:nvSpPr>
          <p:cNvPr id="23" name="TextBox 22">
            <a:extLst>
              <a:ext uri="{FF2B5EF4-FFF2-40B4-BE49-F238E27FC236}">
                <a16:creationId xmlns:a16="http://schemas.microsoft.com/office/drawing/2014/main" id="{78F26EA1-9A3B-AC70-04B0-1F2460134772}"/>
              </a:ext>
            </a:extLst>
          </p:cNvPr>
          <p:cNvSpPr txBox="1"/>
          <p:nvPr/>
        </p:nvSpPr>
        <p:spPr>
          <a:xfrm>
            <a:off x="1800973" y="4954705"/>
            <a:ext cx="92974" cy="307777"/>
          </a:xfrm>
          <a:prstGeom prst="rect">
            <a:avLst/>
          </a:prstGeom>
          <a:noFill/>
        </p:spPr>
        <p:txBody>
          <a:bodyPr wrap="none" lIns="0" tIns="0" rIns="0" bIns="0" rtlCol="0">
            <a:spAutoFit/>
          </a:bodyPr>
          <a:lstStyle/>
          <a:p>
            <a:r>
              <a:rPr lang="en-US" sz="2000"/>
              <a:t>r</a:t>
            </a:r>
          </a:p>
        </p:txBody>
      </p:sp>
      <p:cxnSp>
        <p:nvCxnSpPr>
          <p:cNvPr id="25" name="Straight Connector 24">
            <a:extLst>
              <a:ext uri="{FF2B5EF4-FFF2-40B4-BE49-F238E27FC236}">
                <a16:creationId xmlns:a16="http://schemas.microsoft.com/office/drawing/2014/main" id="{C0FA0FA3-C290-B7BA-5EA5-10661E4A24E4}"/>
              </a:ext>
            </a:extLst>
          </p:cNvPr>
          <p:cNvCxnSpPr>
            <a:cxnSpLocks/>
          </p:cNvCxnSpPr>
          <p:nvPr/>
        </p:nvCxnSpPr>
        <p:spPr>
          <a:xfrm>
            <a:off x="509060" y="2689185"/>
            <a:ext cx="457200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A7A4D6-86F2-7D2F-1CA3-380194C562CF}"/>
              </a:ext>
            </a:extLst>
          </p:cNvPr>
          <p:cNvCxnSpPr>
            <a:cxnSpLocks/>
          </p:cNvCxnSpPr>
          <p:nvPr/>
        </p:nvCxnSpPr>
        <p:spPr>
          <a:xfrm>
            <a:off x="509060" y="2582182"/>
            <a:ext cx="457200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64384F9-CD96-7682-C4A1-FF50AE4C87DE}"/>
              </a:ext>
            </a:extLst>
          </p:cNvPr>
          <p:cNvSpPr txBox="1"/>
          <p:nvPr/>
        </p:nvSpPr>
        <p:spPr>
          <a:xfrm>
            <a:off x="3758094" y="2744868"/>
            <a:ext cx="865622" cy="307777"/>
          </a:xfrm>
          <a:prstGeom prst="rect">
            <a:avLst/>
          </a:prstGeom>
          <a:noFill/>
        </p:spPr>
        <p:txBody>
          <a:bodyPr wrap="none" lIns="0" tIns="0" rIns="0" bIns="0" rtlCol="0">
            <a:spAutoFit/>
          </a:bodyPr>
          <a:lstStyle/>
          <a:p>
            <a:r>
              <a:rPr lang="en-US" sz="2000"/>
              <a:t>z = H/2</a:t>
            </a:r>
          </a:p>
        </p:txBody>
      </p:sp>
      <p:sp>
        <p:nvSpPr>
          <p:cNvPr id="30" name="TextBox 29">
            <a:extLst>
              <a:ext uri="{FF2B5EF4-FFF2-40B4-BE49-F238E27FC236}">
                <a16:creationId xmlns:a16="http://schemas.microsoft.com/office/drawing/2014/main" id="{F0C64B1F-E5D6-BF84-8C7B-1C1DA3B13812}"/>
              </a:ext>
            </a:extLst>
          </p:cNvPr>
          <p:cNvSpPr txBox="1"/>
          <p:nvPr/>
        </p:nvSpPr>
        <p:spPr>
          <a:xfrm>
            <a:off x="3757953" y="2205615"/>
            <a:ext cx="1293624" cy="307777"/>
          </a:xfrm>
          <a:prstGeom prst="rect">
            <a:avLst/>
          </a:prstGeom>
          <a:noFill/>
        </p:spPr>
        <p:txBody>
          <a:bodyPr wrap="none" lIns="0" tIns="0" rIns="0" bIns="0" rtlCol="0">
            <a:spAutoFit/>
          </a:bodyPr>
          <a:lstStyle/>
          <a:p>
            <a:r>
              <a:rPr lang="en-US" sz="2000"/>
              <a:t>z = H/2 + </a:t>
            </a:r>
            <a:r>
              <a:rPr lang="en-US" sz="2000">
                <a:latin typeface="Symbol" panose="05050102010706020507" pitchFamily="18" charset="2"/>
              </a:rPr>
              <a:t>d</a:t>
            </a:r>
          </a:p>
        </p:txBody>
      </p:sp>
      <p:sp>
        <p:nvSpPr>
          <p:cNvPr id="31" name="TextBox 30">
            <a:extLst>
              <a:ext uri="{FF2B5EF4-FFF2-40B4-BE49-F238E27FC236}">
                <a16:creationId xmlns:a16="http://schemas.microsoft.com/office/drawing/2014/main" id="{B27AEE53-7873-DB39-54D9-FC6B7E1ED8C7}"/>
              </a:ext>
            </a:extLst>
          </p:cNvPr>
          <p:cNvSpPr txBox="1"/>
          <p:nvPr/>
        </p:nvSpPr>
        <p:spPr>
          <a:xfrm>
            <a:off x="3757953" y="4968511"/>
            <a:ext cx="548227" cy="307777"/>
          </a:xfrm>
          <a:prstGeom prst="rect">
            <a:avLst/>
          </a:prstGeom>
          <a:noFill/>
        </p:spPr>
        <p:txBody>
          <a:bodyPr wrap="none" lIns="0" tIns="0" rIns="0" bIns="0" rtlCol="0">
            <a:spAutoFit/>
          </a:bodyPr>
          <a:lstStyle/>
          <a:p>
            <a:r>
              <a:rPr lang="en-US" sz="2000"/>
              <a:t>z = 0</a:t>
            </a:r>
          </a:p>
        </p:txBody>
      </p:sp>
      <p:cxnSp>
        <p:nvCxnSpPr>
          <p:cNvPr id="32" name="Straight Connector 31">
            <a:extLst>
              <a:ext uri="{FF2B5EF4-FFF2-40B4-BE49-F238E27FC236}">
                <a16:creationId xmlns:a16="http://schemas.microsoft.com/office/drawing/2014/main" id="{2AD95B9B-4BB3-F0ED-87D4-0142603CF55D}"/>
              </a:ext>
            </a:extLst>
          </p:cNvPr>
          <p:cNvCxnSpPr>
            <a:cxnSpLocks/>
          </p:cNvCxnSpPr>
          <p:nvPr/>
        </p:nvCxnSpPr>
        <p:spPr>
          <a:xfrm>
            <a:off x="2577804" y="1849364"/>
            <a:ext cx="0" cy="1277566"/>
          </a:xfrm>
          <a:prstGeom prst="line">
            <a:avLst/>
          </a:prstGeom>
          <a:ln w="9525">
            <a:prstDash val="lgDash"/>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5E119B0-5218-1758-ACB9-E09FB6A6DEBF}"/>
              </a:ext>
            </a:extLst>
          </p:cNvPr>
          <p:cNvCxnSpPr>
            <a:cxnSpLocks/>
          </p:cNvCxnSpPr>
          <p:nvPr/>
        </p:nvCxnSpPr>
        <p:spPr>
          <a:xfrm>
            <a:off x="2694535" y="1849364"/>
            <a:ext cx="0" cy="1277566"/>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5DB6BB5C-3398-CA1B-E87F-090ECB199535}"/>
              </a:ext>
            </a:extLst>
          </p:cNvPr>
          <p:cNvSpPr txBox="1"/>
          <p:nvPr/>
        </p:nvSpPr>
        <p:spPr>
          <a:xfrm>
            <a:off x="1984273" y="1780147"/>
            <a:ext cx="532197" cy="307777"/>
          </a:xfrm>
          <a:prstGeom prst="rect">
            <a:avLst/>
          </a:prstGeom>
          <a:noFill/>
        </p:spPr>
        <p:txBody>
          <a:bodyPr wrap="none" lIns="0" tIns="0" rIns="0" bIns="0" rtlCol="0">
            <a:spAutoFit/>
          </a:bodyPr>
          <a:lstStyle/>
          <a:p>
            <a:r>
              <a:rPr lang="en-US" sz="2000"/>
              <a:t>r = R</a:t>
            </a:r>
          </a:p>
        </p:txBody>
      </p:sp>
      <p:sp>
        <p:nvSpPr>
          <p:cNvPr id="36" name="TextBox 35">
            <a:extLst>
              <a:ext uri="{FF2B5EF4-FFF2-40B4-BE49-F238E27FC236}">
                <a16:creationId xmlns:a16="http://schemas.microsoft.com/office/drawing/2014/main" id="{BCAEA8CF-FC36-83A5-A8A2-8BD9F1CFFF48}"/>
              </a:ext>
            </a:extLst>
          </p:cNvPr>
          <p:cNvSpPr txBox="1"/>
          <p:nvPr/>
        </p:nvSpPr>
        <p:spPr>
          <a:xfrm>
            <a:off x="2771954" y="1792845"/>
            <a:ext cx="960199" cy="307777"/>
          </a:xfrm>
          <a:prstGeom prst="rect">
            <a:avLst/>
          </a:prstGeom>
          <a:noFill/>
        </p:spPr>
        <p:txBody>
          <a:bodyPr wrap="none" lIns="0" tIns="0" rIns="0" bIns="0" rtlCol="0">
            <a:spAutoFit/>
          </a:bodyPr>
          <a:lstStyle/>
          <a:p>
            <a:r>
              <a:rPr lang="en-US" sz="2000"/>
              <a:t>r = R + </a:t>
            </a:r>
            <a:r>
              <a:rPr lang="en-US" sz="2000">
                <a:latin typeface="Symbol" panose="05050102010706020507" pitchFamily="18" charset="2"/>
              </a:rPr>
              <a:t>d</a:t>
            </a:r>
          </a:p>
        </p:txBody>
      </p:sp>
      <p:sp>
        <p:nvSpPr>
          <p:cNvPr id="37" name="TextBox 36">
            <a:extLst>
              <a:ext uri="{FF2B5EF4-FFF2-40B4-BE49-F238E27FC236}">
                <a16:creationId xmlns:a16="http://schemas.microsoft.com/office/drawing/2014/main" id="{53A12498-B275-98FE-A6F4-5E43E675C7CF}"/>
              </a:ext>
            </a:extLst>
          </p:cNvPr>
          <p:cNvSpPr txBox="1"/>
          <p:nvPr/>
        </p:nvSpPr>
        <p:spPr>
          <a:xfrm>
            <a:off x="645886" y="1780146"/>
            <a:ext cx="532197" cy="307777"/>
          </a:xfrm>
          <a:prstGeom prst="rect">
            <a:avLst/>
          </a:prstGeom>
          <a:noFill/>
        </p:spPr>
        <p:txBody>
          <a:bodyPr wrap="none" lIns="0" tIns="0" rIns="0" bIns="0" rtlCol="0">
            <a:spAutoFit/>
          </a:bodyPr>
          <a:lstStyle/>
          <a:p>
            <a:r>
              <a:rPr lang="en-US" sz="2000"/>
              <a:t>r = 0</a:t>
            </a:r>
          </a:p>
        </p:txBody>
      </p:sp>
      <p:sp>
        <p:nvSpPr>
          <p:cNvPr id="44" name="Arc 43">
            <a:extLst>
              <a:ext uri="{FF2B5EF4-FFF2-40B4-BE49-F238E27FC236}">
                <a16:creationId xmlns:a16="http://schemas.microsoft.com/office/drawing/2014/main" id="{26C845C0-9C23-FBF9-5DF4-90298F4F187B}"/>
              </a:ext>
            </a:extLst>
          </p:cNvPr>
          <p:cNvSpPr/>
          <p:nvPr/>
        </p:nvSpPr>
        <p:spPr>
          <a:xfrm>
            <a:off x="1013710" y="1349858"/>
            <a:ext cx="554731" cy="246221"/>
          </a:xfrm>
          <a:prstGeom prst="arc">
            <a:avLst>
              <a:gd name="adj1" fmla="val 12114955"/>
              <a:gd name="adj2" fmla="val 7493468"/>
            </a:avLst>
          </a:prstGeom>
          <a:ln>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BB28F977-0FB9-BFC5-02C5-414BB99918A1}"/>
              </a:ext>
            </a:extLst>
          </p:cNvPr>
          <p:cNvSpPr txBox="1"/>
          <p:nvPr/>
        </p:nvSpPr>
        <p:spPr>
          <a:xfrm>
            <a:off x="1582867" y="1073592"/>
            <a:ext cx="133050" cy="307777"/>
          </a:xfrm>
          <a:prstGeom prst="rect">
            <a:avLst/>
          </a:prstGeom>
          <a:noFill/>
        </p:spPr>
        <p:txBody>
          <a:bodyPr wrap="none" lIns="0" tIns="0" rIns="0" bIns="0" rtlCol="0">
            <a:spAutoFit/>
          </a:bodyPr>
          <a:lstStyle/>
          <a:p>
            <a:r>
              <a:rPr lang="en-US" sz="2000">
                <a:latin typeface="Symbol" panose="05050102010706020507" pitchFamily="18" charset="2"/>
                <a:sym typeface="Symbol" panose="05050102010706020507" pitchFamily="18" charset="2"/>
              </a:rPr>
              <a:t></a:t>
            </a:r>
            <a:endParaRPr lang="en-US" sz="2000">
              <a:latin typeface="Symbol" panose="05050102010706020507" pitchFamily="18" charset="2"/>
            </a:endParaRPr>
          </a:p>
        </p:txBody>
      </p:sp>
      <p:sp>
        <p:nvSpPr>
          <p:cNvPr id="3" name="Rectangle 2">
            <a:extLst>
              <a:ext uri="{FF2B5EF4-FFF2-40B4-BE49-F238E27FC236}">
                <a16:creationId xmlns:a16="http://schemas.microsoft.com/office/drawing/2014/main" id="{94A07D6A-ACBF-9566-C582-0DC8ED4B667C}"/>
              </a:ext>
            </a:extLst>
          </p:cNvPr>
          <p:cNvSpPr/>
          <p:nvPr/>
        </p:nvSpPr>
        <p:spPr>
          <a:xfrm>
            <a:off x="8565133" y="2689185"/>
            <a:ext cx="1245141" cy="22734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16" name="Straight Connector 15">
            <a:extLst>
              <a:ext uri="{FF2B5EF4-FFF2-40B4-BE49-F238E27FC236}">
                <a16:creationId xmlns:a16="http://schemas.microsoft.com/office/drawing/2014/main" id="{AF131CC8-30FE-B68A-5BFB-4497C2861B53}"/>
              </a:ext>
            </a:extLst>
          </p:cNvPr>
          <p:cNvCxnSpPr>
            <a:cxnSpLocks/>
          </p:cNvCxnSpPr>
          <p:nvPr/>
        </p:nvCxnSpPr>
        <p:spPr>
          <a:xfrm>
            <a:off x="8565133" y="1109312"/>
            <a:ext cx="0" cy="432020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7BF55CD-E673-872E-47D0-8E94A10F0D79}"/>
              </a:ext>
            </a:extLst>
          </p:cNvPr>
          <p:cNvCxnSpPr>
            <a:cxnSpLocks/>
          </p:cNvCxnSpPr>
          <p:nvPr/>
        </p:nvCxnSpPr>
        <p:spPr>
          <a:xfrm>
            <a:off x="8565133" y="3556780"/>
            <a:ext cx="12451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CF5AE4-E005-4720-6056-CF31EE1DA36B}"/>
              </a:ext>
            </a:extLst>
          </p:cNvPr>
          <p:cNvSpPr txBox="1"/>
          <p:nvPr/>
        </p:nvSpPr>
        <p:spPr>
          <a:xfrm>
            <a:off x="9090349" y="3303944"/>
            <a:ext cx="129844" cy="246221"/>
          </a:xfrm>
          <a:prstGeom prst="rect">
            <a:avLst/>
          </a:prstGeom>
          <a:noFill/>
        </p:spPr>
        <p:txBody>
          <a:bodyPr wrap="none" lIns="0" tIns="0" rIns="0" bIns="0" rtlCol="0">
            <a:spAutoFit/>
          </a:bodyPr>
          <a:lstStyle/>
          <a:p>
            <a:r>
              <a:rPr lang="en-US" sz="1600"/>
              <a:t>R</a:t>
            </a:r>
          </a:p>
        </p:txBody>
      </p:sp>
      <p:cxnSp>
        <p:nvCxnSpPr>
          <p:cNvPr id="28" name="Straight Connector 27">
            <a:extLst>
              <a:ext uri="{FF2B5EF4-FFF2-40B4-BE49-F238E27FC236}">
                <a16:creationId xmlns:a16="http://schemas.microsoft.com/office/drawing/2014/main" id="{D390CD34-93E8-104F-806C-CCAEDE06BFD0}"/>
              </a:ext>
            </a:extLst>
          </p:cNvPr>
          <p:cNvCxnSpPr>
            <a:cxnSpLocks/>
          </p:cNvCxnSpPr>
          <p:nvPr/>
        </p:nvCxnSpPr>
        <p:spPr>
          <a:xfrm>
            <a:off x="8180889" y="2689184"/>
            <a:ext cx="0" cy="2273399"/>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B3EFD25-72D3-5641-0AE1-09D5207D252F}"/>
              </a:ext>
            </a:extLst>
          </p:cNvPr>
          <p:cNvSpPr txBox="1"/>
          <p:nvPr/>
        </p:nvSpPr>
        <p:spPr>
          <a:xfrm>
            <a:off x="7611882" y="3604742"/>
            <a:ext cx="734441" cy="369332"/>
          </a:xfrm>
          <a:prstGeom prst="rect">
            <a:avLst/>
          </a:prstGeom>
          <a:noFill/>
        </p:spPr>
        <p:txBody>
          <a:bodyPr wrap="square">
            <a:spAutoFit/>
          </a:bodyPr>
          <a:lstStyle/>
          <a:p>
            <a:r>
              <a:rPr lang="en-US" sz="1800"/>
              <a:t>H/2</a:t>
            </a:r>
            <a:endParaRPr lang="en-US"/>
          </a:p>
        </p:txBody>
      </p:sp>
      <p:cxnSp>
        <p:nvCxnSpPr>
          <p:cNvPr id="38" name="Straight Connector 37">
            <a:extLst>
              <a:ext uri="{FF2B5EF4-FFF2-40B4-BE49-F238E27FC236}">
                <a16:creationId xmlns:a16="http://schemas.microsoft.com/office/drawing/2014/main" id="{DDB06A49-D7A2-DD5F-3892-59DF4B10CBE0}"/>
              </a:ext>
            </a:extLst>
          </p:cNvPr>
          <p:cNvCxnSpPr>
            <a:cxnSpLocks/>
          </p:cNvCxnSpPr>
          <p:nvPr/>
        </p:nvCxnSpPr>
        <p:spPr>
          <a:xfrm>
            <a:off x="7741530" y="4962589"/>
            <a:ext cx="4017603" cy="0"/>
          </a:xfrm>
          <a:prstGeom prst="line">
            <a:avLst/>
          </a:prstGeom>
          <a:ln w="9525">
            <a:prstDash val="lgDash"/>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44E18EAF-8B9F-6F5B-0EB0-7CCDA2AA6445}"/>
              </a:ext>
            </a:extLst>
          </p:cNvPr>
          <p:cNvCxnSpPr/>
          <p:nvPr/>
        </p:nvCxnSpPr>
        <p:spPr>
          <a:xfrm>
            <a:off x="8565133" y="4962584"/>
            <a:ext cx="525216"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E52F06-C9CD-52BF-9C1C-D254DB332FA2}"/>
              </a:ext>
            </a:extLst>
          </p:cNvPr>
          <p:cNvCxnSpPr>
            <a:cxnSpLocks/>
          </p:cNvCxnSpPr>
          <p:nvPr/>
        </p:nvCxnSpPr>
        <p:spPr>
          <a:xfrm flipV="1">
            <a:off x="8565133" y="4450265"/>
            <a:ext cx="0" cy="51231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DEABCD8-7D4B-8A54-262D-7DCE6C151E5B}"/>
              </a:ext>
            </a:extLst>
          </p:cNvPr>
          <p:cNvSpPr txBox="1"/>
          <p:nvPr/>
        </p:nvSpPr>
        <p:spPr>
          <a:xfrm>
            <a:off x="8679083" y="4160549"/>
            <a:ext cx="121828" cy="307777"/>
          </a:xfrm>
          <a:prstGeom prst="rect">
            <a:avLst/>
          </a:prstGeom>
          <a:noFill/>
        </p:spPr>
        <p:txBody>
          <a:bodyPr wrap="none" lIns="0" tIns="0" rIns="0" bIns="0" rtlCol="0">
            <a:spAutoFit/>
          </a:bodyPr>
          <a:lstStyle/>
          <a:p>
            <a:r>
              <a:rPr lang="en-US" sz="2000"/>
              <a:t>z</a:t>
            </a:r>
          </a:p>
        </p:txBody>
      </p:sp>
      <p:sp>
        <p:nvSpPr>
          <p:cNvPr id="42" name="TextBox 41">
            <a:extLst>
              <a:ext uri="{FF2B5EF4-FFF2-40B4-BE49-F238E27FC236}">
                <a16:creationId xmlns:a16="http://schemas.microsoft.com/office/drawing/2014/main" id="{12CDBFA9-4B2B-AC7D-77E9-67575E4CFED8}"/>
              </a:ext>
            </a:extLst>
          </p:cNvPr>
          <p:cNvSpPr txBox="1"/>
          <p:nvPr/>
        </p:nvSpPr>
        <p:spPr>
          <a:xfrm>
            <a:off x="9033443" y="4954704"/>
            <a:ext cx="92974" cy="307777"/>
          </a:xfrm>
          <a:prstGeom prst="rect">
            <a:avLst/>
          </a:prstGeom>
          <a:noFill/>
        </p:spPr>
        <p:txBody>
          <a:bodyPr wrap="none" lIns="0" tIns="0" rIns="0" bIns="0" rtlCol="0">
            <a:spAutoFit/>
          </a:bodyPr>
          <a:lstStyle/>
          <a:p>
            <a:r>
              <a:rPr lang="en-US" sz="2000"/>
              <a:t>r</a:t>
            </a:r>
          </a:p>
        </p:txBody>
      </p:sp>
      <p:sp>
        <p:nvSpPr>
          <p:cNvPr id="43" name="TextBox 42">
            <a:extLst>
              <a:ext uri="{FF2B5EF4-FFF2-40B4-BE49-F238E27FC236}">
                <a16:creationId xmlns:a16="http://schemas.microsoft.com/office/drawing/2014/main" id="{77F15DD5-D8AE-92AF-A76B-E717A14AFEAA}"/>
              </a:ext>
            </a:extLst>
          </p:cNvPr>
          <p:cNvSpPr txBox="1"/>
          <p:nvPr/>
        </p:nvSpPr>
        <p:spPr>
          <a:xfrm>
            <a:off x="10787843" y="2722067"/>
            <a:ext cx="865622" cy="307777"/>
          </a:xfrm>
          <a:prstGeom prst="rect">
            <a:avLst/>
          </a:prstGeom>
          <a:noFill/>
        </p:spPr>
        <p:txBody>
          <a:bodyPr wrap="none" lIns="0" tIns="0" rIns="0" bIns="0" rtlCol="0">
            <a:spAutoFit/>
          </a:bodyPr>
          <a:lstStyle/>
          <a:p>
            <a:r>
              <a:rPr lang="en-US" sz="2000"/>
              <a:t>z = H/2</a:t>
            </a:r>
          </a:p>
        </p:txBody>
      </p:sp>
      <p:cxnSp>
        <p:nvCxnSpPr>
          <p:cNvPr id="46" name="Straight Connector 45">
            <a:extLst>
              <a:ext uri="{FF2B5EF4-FFF2-40B4-BE49-F238E27FC236}">
                <a16:creationId xmlns:a16="http://schemas.microsoft.com/office/drawing/2014/main" id="{38BEFF38-2742-612A-B532-B14CA14861E8}"/>
              </a:ext>
            </a:extLst>
          </p:cNvPr>
          <p:cNvCxnSpPr>
            <a:cxnSpLocks/>
          </p:cNvCxnSpPr>
          <p:nvPr/>
        </p:nvCxnSpPr>
        <p:spPr>
          <a:xfrm>
            <a:off x="7827213" y="2692855"/>
            <a:ext cx="39319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D758BB-7310-C4C8-DB3F-517AFA1248C0}"/>
              </a:ext>
            </a:extLst>
          </p:cNvPr>
          <p:cNvCxnSpPr>
            <a:cxnSpLocks/>
          </p:cNvCxnSpPr>
          <p:nvPr/>
        </p:nvCxnSpPr>
        <p:spPr>
          <a:xfrm>
            <a:off x="9810274" y="1783240"/>
            <a:ext cx="0" cy="3335378"/>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1ED5214F-ECF4-D6B3-58FE-F5133E0CF479}"/>
              </a:ext>
            </a:extLst>
          </p:cNvPr>
          <p:cNvSpPr txBox="1"/>
          <p:nvPr/>
        </p:nvSpPr>
        <p:spPr>
          <a:xfrm>
            <a:off x="9216743" y="1714023"/>
            <a:ext cx="532197" cy="307777"/>
          </a:xfrm>
          <a:prstGeom prst="rect">
            <a:avLst/>
          </a:prstGeom>
          <a:noFill/>
        </p:spPr>
        <p:txBody>
          <a:bodyPr wrap="none" lIns="0" tIns="0" rIns="0" bIns="0" rtlCol="0">
            <a:spAutoFit/>
          </a:bodyPr>
          <a:lstStyle/>
          <a:p>
            <a:r>
              <a:rPr lang="en-US" sz="2000"/>
              <a:t>r = R</a:t>
            </a:r>
          </a:p>
        </p:txBody>
      </p:sp>
      <p:sp>
        <p:nvSpPr>
          <p:cNvPr id="49" name="TextBox 48">
            <a:extLst>
              <a:ext uri="{FF2B5EF4-FFF2-40B4-BE49-F238E27FC236}">
                <a16:creationId xmlns:a16="http://schemas.microsoft.com/office/drawing/2014/main" id="{B8F0255A-A194-54CD-DBA1-5EE9BDBDFFB7}"/>
              </a:ext>
            </a:extLst>
          </p:cNvPr>
          <p:cNvSpPr txBox="1"/>
          <p:nvPr/>
        </p:nvSpPr>
        <p:spPr>
          <a:xfrm>
            <a:off x="7878356" y="1714022"/>
            <a:ext cx="532197" cy="307777"/>
          </a:xfrm>
          <a:prstGeom prst="rect">
            <a:avLst/>
          </a:prstGeom>
          <a:noFill/>
        </p:spPr>
        <p:txBody>
          <a:bodyPr wrap="none" lIns="0" tIns="0" rIns="0" bIns="0" rtlCol="0">
            <a:spAutoFit/>
          </a:bodyPr>
          <a:lstStyle/>
          <a:p>
            <a:r>
              <a:rPr lang="en-US" sz="2000"/>
              <a:t>r = 0</a:t>
            </a:r>
          </a:p>
        </p:txBody>
      </p:sp>
      <p:sp>
        <p:nvSpPr>
          <p:cNvPr id="50" name="TextBox 49">
            <a:extLst>
              <a:ext uri="{FF2B5EF4-FFF2-40B4-BE49-F238E27FC236}">
                <a16:creationId xmlns:a16="http://schemas.microsoft.com/office/drawing/2014/main" id="{C7989CB2-F65B-0938-7D4A-FFCFBCE2FC02}"/>
              </a:ext>
            </a:extLst>
          </p:cNvPr>
          <p:cNvSpPr txBox="1"/>
          <p:nvPr/>
        </p:nvSpPr>
        <p:spPr>
          <a:xfrm>
            <a:off x="10746348" y="4940852"/>
            <a:ext cx="548227" cy="307777"/>
          </a:xfrm>
          <a:prstGeom prst="rect">
            <a:avLst/>
          </a:prstGeom>
          <a:noFill/>
        </p:spPr>
        <p:txBody>
          <a:bodyPr wrap="none" lIns="0" tIns="0" rIns="0" bIns="0" rtlCol="0">
            <a:spAutoFit/>
          </a:bodyPr>
          <a:lstStyle/>
          <a:p>
            <a:r>
              <a:rPr lang="en-US" sz="2000"/>
              <a:t>z = 0</a:t>
            </a:r>
          </a:p>
        </p:txBody>
      </p:sp>
      <p:sp>
        <p:nvSpPr>
          <p:cNvPr id="51" name="Arc 50">
            <a:extLst>
              <a:ext uri="{FF2B5EF4-FFF2-40B4-BE49-F238E27FC236}">
                <a16:creationId xmlns:a16="http://schemas.microsoft.com/office/drawing/2014/main" id="{864AE96E-3DDD-C878-1197-5B85966250D4}"/>
              </a:ext>
            </a:extLst>
          </p:cNvPr>
          <p:cNvSpPr/>
          <p:nvPr/>
        </p:nvSpPr>
        <p:spPr>
          <a:xfrm>
            <a:off x="8210605" y="1487579"/>
            <a:ext cx="554731" cy="246221"/>
          </a:xfrm>
          <a:prstGeom prst="arc">
            <a:avLst>
              <a:gd name="adj1" fmla="val 12114955"/>
              <a:gd name="adj2" fmla="val 7493468"/>
            </a:avLst>
          </a:prstGeom>
          <a:ln>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CF865A2C-77CE-F287-FE31-1080D0773592}"/>
              </a:ext>
            </a:extLst>
          </p:cNvPr>
          <p:cNvSpPr txBox="1"/>
          <p:nvPr/>
        </p:nvSpPr>
        <p:spPr>
          <a:xfrm>
            <a:off x="8779762" y="1211313"/>
            <a:ext cx="133050" cy="307777"/>
          </a:xfrm>
          <a:prstGeom prst="rect">
            <a:avLst/>
          </a:prstGeom>
          <a:noFill/>
        </p:spPr>
        <p:txBody>
          <a:bodyPr wrap="none" lIns="0" tIns="0" rIns="0" bIns="0" rtlCol="0">
            <a:spAutoFit/>
          </a:bodyPr>
          <a:lstStyle/>
          <a:p>
            <a:r>
              <a:rPr lang="en-US" sz="2000">
                <a:latin typeface="Symbol" panose="05050102010706020507" pitchFamily="18" charset="2"/>
                <a:sym typeface="Symbol" panose="05050102010706020507" pitchFamily="18" charset="2"/>
              </a:rPr>
              <a:t></a:t>
            </a:r>
            <a:endParaRPr lang="en-US" sz="2000">
              <a:latin typeface="Symbol" panose="05050102010706020507" pitchFamily="18" charset="2"/>
            </a:endParaRPr>
          </a:p>
        </p:txBody>
      </p:sp>
      <p:sp>
        <p:nvSpPr>
          <p:cNvPr id="53" name="TextBox 52">
            <a:extLst>
              <a:ext uri="{FF2B5EF4-FFF2-40B4-BE49-F238E27FC236}">
                <a16:creationId xmlns:a16="http://schemas.microsoft.com/office/drawing/2014/main" id="{168CF859-D899-58CB-B568-0DBD9086F38B}"/>
              </a:ext>
            </a:extLst>
          </p:cNvPr>
          <p:cNvSpPr txBox="1"/>
          <p:nvPr/>
        </p:nvSpPr>
        <p:spPr>
          <a:xfrm>
            <a:off x="10631979" y="3935184"/>
            <a:ext cx="570669" cy="246221"/>
          </a:xfrm>
          <a:prstGeom prst="rect">
            <a:avLst/>
          </a:prstGeom>
          <a:noFill/>
        </p:spPr>
        <p:txBody>
          <a:bodyPr wrap="none" lIns="0" tIns="0" rIns="0" bIns="0" rtlCol="0">
            <a:spAutoFit/>
          </a:bodyPr>
          <a:lstStyle/>
          <a:p>
            <a:r>
              <a:rPr lang="en-US" sz="1600"/>
              <a:t>T = T</a:t>
            </a:r>
            <a:r>
              <a:rPr lang="en-US" sz="1600" baseline="-25000"/>
              <a:t>A</a:t>
            </a:r>
          </a:p>
        </p:txBody>
      </p:sp>
      <p:sp>
        <p:nvSpPr>
          <p:cNvPr id="55" name="Arrow: Right 54">
            <a:extLst>
              <a:ext uri="{FF2B5EF4-FFF2-40B4-BE49-F238E27FC236}">
                <a16:creationId xmlns:a16="http://schemas.microsoft.com/office/drawing/2014/main" id="{DBDDB222-1ACF-B74E-2F10-F4162A8CCEF2}"/>
              </a:ext>
            </a:extLst>
          </p:cNvPr>
          <p:cNvSpPr/>
          <p:nvPr/>
        </p:nvSpPr>
        <p:spPr>
          <a:xfrm>
            <a:off x="5748407" y="3183060"/>
            <a:ext cx="927402" cy="5562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6" name="TextBox 55">
            <a:extLst>
              <a:ext uri="{FF2B5EF4-FFF2-40B4-BE49-F238E27FC236}">
                <a16:creationId xmlns:a16="http://schemas.microsoft.com/office/drawing/2014/main" id="{89F748FD-73F7-9E83-F56C-D8DC18048692}"/>
              </a:ext>
            </a:extLst>
          </p:cNvPr>
          <p:cNvSpPr txBox="1"/>
          <p:nvPr/>
        </p:nvSpPr>
        <p:spPr>
          <a:xfrm>
            <a:off x="5218136" y="2106514"/>
            <a:ext cx="2372104" cy="923330"/>
          </a:xfrm>
          <a:prstGeom prst="rect">
            <a:avLst/>
          </a:prstGeom>
          <a:noFill/>
        </p:spPr>
        <p:txBody>
          <a:bodyPr wrap="square" lIns="0" tIns="0" rIns="0" bIns="0" rtlCol="0">
            <a:spAutoFit/>
          </a:bodyPr>
          <a:lstStyle/>
          <a:p>
            <a:pPr algn="ctr"/>
            <a:r>
              <a:rPr lang="en-US" sz="2000"/>
              <a:t>At any </a:t>
            </a:r>
            <a:r>
              <a:rPr lang="en-US" sz="2000">
                <a:latin typeface="Symbol" panose="05050102010706020507" pitchFamily="18" charset="2"/>
              </a:rPr>
              <a:t>f</a:t>
            </a:r>
            <a:r>
              <a:rPr lang="en-US" sz="2000"/>
              <a:t> neglecting the container thickness </a:t>
            </a:r>
            <a:r>
              <a:rPr lang="en-US" sz="2000">
                <a:latin typeface="Symbol" panose="05050102010706020507" pitchFamily="18" charset="2"/>
              </a:rPr>
              <a:t>d</a:t>
            </a:r>
            <a:r>
              <a:rPr lang="en-US" sz="2000"/>
              <a:t> </a:t>
            </a:r>
          </a:p>
        </p:txBody>
      </p:sp>
      <p:sp>
        <p:nvSpPr>
          <p:cNvPr id="58" name="TextBox 57">
            <a:extLst>
              <a:ext uri="{FF2B5EF4-FFF2-40B4-BE49-F238E27FC236}">
                <a16:creationId xmlns:a16="http://schemas.microsoft.com/office/drawing/2014/main" id="{2139DCF5-813F-1083-2261-00F16B2BCBC9}"/>
              </a:ext>
            </a:extLst>
          </p:cNvPr>
          <p:cNvSpPr txBox="1"/>
          <p:nvPr/>
        </p:nvSpPr>
        <p:spPr>
          <a:xfrm>
            <a:off x="2264861" y="5575102"/>
            <a:ext cx="7654339" cy="615553"/>
          </a:xfrm>
          <a:prstGeom prst="rect">
            <a:avLst/>
          </a:prstGeom>
          <a:noFill/>
        </p:spPr>
        <p:txBody>
          <a:bodyPr wrap="none" lIns="0" tIns="0" rIns="0" bIns="0" rtlCol="0">
            <a:spAutoFit/>
          </a:bodyPr>
          <a:lstStyle/>
          <a:p>
            <a:pPr algn="ctr"/>
            <a:r>
              <a:rPr lang="en-US" sz="2000" b="1" dirty="0">
                <a:solidFill>
                  <a:srgbClr val="00C7E6"/>
                </a:solidFill>
              </a:rPr>
              <a:t>Assumption of negligible thickness also holds true if </a:t>
            </a:r>
            <a:br>
              <a:rPr lang="en-US" sz="2000" b="1" dirty="0">
                <a:solidFill>
                  <a:srgbClr val="00C7E6"/>
                </a:solidFill>
              </a:rPr>
            </a:br>
            <a:r>
              <a:rPr lang="en-US" sz="2000" b="1" dirty="0">
                <a:solidFill>
                  <a:srgbClr val="00C7E6"/>
                </a:solidFill>
              </a:rPr>
              <a:t>the container thermal conductivity &gt;&gt; AEM thermal conductivity</a:t>
            </a:r>
          </a:p>
        </p:txBody>
      </p:sp>
    </p:spTree>
    <p:extLst>
      <p:ext uri="{BB962C8B-B14F-4D97-AF65-F5344CB8AC3E}">
        <p14:creationId xmlns:p14="http://schemas.microsoft.com/office/powerpoint/2010/main" val="54742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4D4E3ED-C26F-4AA4-28C2-D5046FCF9249}"/>
              </a:ext>
            </a:extLst>
          </p:cNvPr>
          <p:cNvSpPr/>
          <p:nvPr/>
        </p:nvSpPr>
        <p:spPr>
          <a:xfrm>
            <a:off x="4178685" y="4584482"/>
            <a:ext cx="2391040" cy="1750741"/>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 name="Title 1">
            <a:extLst>
              <a:ext uri="{FF2B5EF4-FFF2-40B4-BE49-F238E27FC236}">
                <a16:creationId xmlns:a16="http://schemas.microsoft.com/office/drawing/2014/main" id="{29FBBA05-429F-CD36-F994-47094F69AC3B}"/>
              </a:ext>
            </a:extLst>
          </p:cNvPr>
          <p:cNvSpPr>
            <a:spLocks noGrp="1"/>
          </p:cNvSpPr>
          <p:nvPr>
            <p:ph type="title"/>
          </p:nvPr>
        </p:nvSpPr>
        <p:spPr/>
        <p:txBody>
          <a:bodyPr/>
          <a:lstStyle/>
          <a:p>
            <a:r>
              <a:rPr lang="en-US" sz="2400"/>
              <a:t>Governing equations, Boundary conditions, and Initial conditions</a:t>
            </a:r>
          </a:p>
        </p:txBody>
      </p:sp>
      <p:sp>
        <p:nvSpPr>
          <p:cNvPr id="4" name="Rectangle 3">
            <a:extLst>
              <a:ext uri="{FF2B5EF4-FFF2-40B4-BE49-F238E27FC236}">
                <a16:creationId xmlns:a16="http://schemas.microsoft.com/office/drawing/2014/main" id="{E96E9142-9C1F-C02A-CFA7-D1B8F36AA8BE}"/>
              </a:ext>
            </a:extLst>
          </p:cNvPr>
          <p:cNvSpPr/>
          <p:nvPr/>
        </p:nvSpPr>
        <p:spPr>
          <a:xfrm>
            <a:off x="1160481" y="3037054"/>
            <a:ext cx="1245141" cy="22734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5" name="Straight Connector 4">
            <a:extLst>
              <a:ext uri="{FF2B5EF4-FFF2-40B4-BE49-F238E27FC236}">
                <a16:creationId xmlns:a16="http://schemas.microsoft.com/office/drawing/2014/main" id="{449C268C-03C9-974C-61B9-5B11C4F066D6}"/>
              </a:ext>
            </a:extLst>
          </p:cNvPr>
          <p:cNvCxnSpPr>
            <a:cxnSpLocks/>
          </p:cNvCxnSpPr>
          <p:nvPr/>
        </p:nvCxnSpPr>
        <p:spPr>
          <a:xfrm>
            <a:off x="1160481" y="1457181"/>
            <a:ext cx="0" cy="4320204"/>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C2BEB69-693C-8FEB-2673-793036B1FCD0}"/>
              </a:ext>
            </a:extLst>
          </p:cNvPr>
          <p:cNvCxnSpPr>
            <a:cxnSpLocks/>
          </p:cNvCxnSpPr>
          <p:nvPr/>
        </p:nvCxnSpPr>
        <p:spPr>
          <a:xfrm>
            <a:off x="1160481" y="3904649"/>
            <a:ext cx="12451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CB7A54-2E0B-BE9D-C764-EE1F0B017DED}"/>
              </a:ext>
            </a:extLst>
          </p:cNvPr>
          <p:cNvSpPr txBox="1"/>
          <p:nvPr/>
        </p:nvSpPr>
        <p:spPr>
          <a:xfrm>
            <a:off x="1685697" y="3651813"/>
            <a:ext cx="129844" cy="246221"/>
          </a:xfrm>
          <a:prstGeom prst="rect">
            <a:avLst/>
          </a:prstGeom>
          <a:noFill/>
        </p:spPr>
        <p:txBody>
          <a:bodyPr wrap="none" lIns="0" tIns="0" rIns="0" bIns="0" rtlCol="0">
            <a:spAutoFit/>
          </a:bodyPr>
          <a:lstStyle/>
          <a:p>
            <a:r>
              <a:rPr lang="en-US" sz="1600"/>
              <a:t>R</a:t>
            </a:r>
          </a:p>
        </p:txBody>
      </p:sp>
      <p:cxnSp>
        <p:nvCxnSpPr>
          <p:cNvPr id="8" name="Straight Connector 7">
            <a:extLst>
              <a:ext uri="{FF2B5EF4-FFF2-40B4-BE49-F238E27FC236}">
                <a16:creationId xmlns:a16="http://schemas.microsoft.com/office/drawing/2014/main" id="{6A087226-1C0E-C7B0-1536-A567B42D298C}"/>
              </a:ext>
            </a:extLst>
          </p:cNvPr>
          <p:cNvCxnSpPr>
            <a:cxnSpLocks/>
          </p:cNvCxnSpPr>
          <p:nvPr/>
        </p:nvCxnSpPr>
        <p:spPr>
          <a:xfrm>
            <a:off x="776237" y="3037053"/>
            <a:ext cx="0" cy="2273399"/>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BDE4DBB-E0CA-5AAF-49FE-06DFE8FB9855}"/>
              </a:ext>
            </a:extLst>
          </p:cNvPr>
          <p:cNvSpPr txBox="1"/>
          <p:nvPr/>
        </p:nvSpPr>
        <p:spPr>
          <a:xfrm>
            <a:off x="207230" y="3952611"/>
            <a:ext cx="734441" cy="369332"/>
          </a:xfrm>
          <a:prstGeom prst="rect">
            <a:avLst/>
          </a:prstGeom>
          <a:noFill/>
        </p:spPr>
        <p:txBody>
          <a:bodyPr wrap="square">
            <a:spAutoFit/>
          </a:bodyPr>
          <a:lstStyle/>
          <a:p>
            <a:r>
              <a:rPr lang="en-US" sz="1800"/>
              <a:t>H/2</a:t>
            </a:r>
            <a:endParaRPr lang="en-US"/>
          </a:p>
        </p:txBody>
      </p:sp>
      <p:cxnSp>
        <p:nvCxnSpPr>
          <p:cNvPr id="10" name="Straight Connector 9">
            <a:extLst>
              <a:ext uri="{FF2B5EF4-FFF2-40B4-BE49-F238E27FC236}">
                <a16:creationId xmlns:a16="http://schemas.microsoft.com/office/drawing/2014/main" id="{6E007AAE-3733-500F-53DB-5728F08C3B4C}"/>
              </a:ext>
            </a:extLst>
          </p:cNvPr>
          <p:cNvCxnSpPr>
            <a:cxnSpLocks/>
          </p:cNvCxnSpPr>
          <p:nvPr/>
        </p:nvCxnSpPr>
        <p:spPr>
          <a:xfrm>
            <a:off x="336878" y="5310458"/>
            <a:ext cx="3291840" cy="0"/>
          </a:xfrm>
          <a:prstGeom prst="line">
            <a:avLst/>
          </a:prstGeom>
          <a:ln w="9525">
            <a:prstDash val="lgDash"/>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7B39FF3-8E3C-F053-9C38-610E8CC0FC0B}"/>
              </a:ext>
            </a:extLst>
          </p:cNvPr>
          <p:cNvCxnSpPr/>
          <p:nvPr/>
        </p:nvCxnSpPr>
        <p:spPr>
          <a:xfrm>
            <a:off x="1160481" y="5310453"/>
            <a:ext cx="525216"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210BC73-D7D4-B715-9CEA-3EC3217D85B0}"/>
              </a:ext>
            </a:extLst>
          </p:cNvPr>
          <p:cNvCxnSpPr>
            <a:cxnSpLocks/>
          </p:cNvCxnSpPr>
          <p:nvPr/>
        </p:nvCxnSpPr>
        <p:spPr>
          <a:xfrm flipV="1">
            <a:off x="1160481" y="4798134"/>
            <a:ext cx="0" cy="51231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D58A6E-38DB-F95A-EC63-826BFE8CDB41}"/>
              </a:ext>
            </a:extLst>
          </p:cNvPr>
          <p:cNvSpPr txBox="1"/>
          <p:nvPr/>
        </p:nvSpPr>
        <p:spPr>
          <a:xfrm>
            <a:off x="1274431" y="4508418"/>
            <a:ext cx="121828" cy="307777"/>
          </a:xfrm>
          <a:prstGeom prst="rect">
            <a:avLst/>
          </a:prstGeom>
          <a:noFill/>
        </p:spPr>
        <p:txBody>
          <a:bodyPr wrap="none" lIns="0" tIns="0" rIns="0" bIns="0" rtlCol="0">
            <a:spAutoFit/>
          </a:bodyPr>
          <a:lstStyle/>
          <a:p>
            <a:r>
              <a:rPr lang="en-US" sz="2000"/>
              <a:t>z</a:t>
            </a:r>
          </a:p>
        </p:txBody>
      </p:sp>
      <p:sp>
        <p:nvSpPr>
          <p:cNvPr id="14" name="TextBox 13">
            <a:extLst>
              <a:ext uri="{FF2B5EF4-FFF2-40B4-BE49-F238E27FC236}">
                <a16:creationId xmlns:a16="http://schemas.microsoft.com/office/drawing/2014/main" id="{1F16317F-FBDC-C82A-3A8A-DD76AF94A44B}"/>
              </a:ext>
            </a:extLst>
          </p:cNvPr>
          <p:cNvSpPr txBox="1"/>
          <p:nvPr/>
        </p:nvSpPr>
        <p:spPr>
          <a:xfrm>
            <a:off x="1628791" y="5302573"/>
            <a:ext cx="92974" cy="307777"/>
          </a:xfrm>
          <a:prstGeom prst="rect">
            <a:avLst/>
          </a:prstGeom>
          <a:noFill/>
        </p:spPr>
        <p:txBody>
          <a:bodyPr wrap="none" lIns="0" tIns="0" rIns="0" bIns="0" rtlCol="0">
            <a:spAutoFit/>
          </a:bodyPr>
          <a:lstStyle/>
          <a:p>
            <a:r>
              <a:rPr lang="en-US" sz="2000"/>
              <a:t>r</a:t>
            </a:r>
          </a:p>
        </p:txBody>
      </p:sp>
      <p:sp>
        <p:nvSpPr>
          <p:cNvPr id="15" name="TextBox 14">
            <a:extLst>
              <a:ext uri="{FF2B5EF4-FFF2-40B4-BE49-F238E27FC236}">
                <a16:creationId xmlns:a16="http://schemas.microsoft.com/office/drawing/2014/main" id="{E2537852-7CC0-0189-F216-6DE71F4C49DB}"/>
              </a:ext>
            </a:extLst>
          </p:cNvPr>
          <p:cNvSpPr txBox="1"/>
          <p:nvPr/>
        </p:nvSpPr>
        <p:spPr>
          <a:xfrm>
            <a:off x="2710731" y="3062080"/>
            <a:ext cx="865622" cy="307777"/>
          </a:xfrm>
          <a:prstGeom prst="rect">
            <a:avLst/>
          </a:prstGeom>
          <a:noFill/>
        </p:spPr>
        <p:txBody>
          <a:bodyPr wrap="none" lIns="0" tIns="0" rIns="0" bIns="0" rtlCol="0">
            <a:spAutoFit/>
          </a:bodyPr>
          <a:lstStyle/>
          <a:p>
            <a:r>
              <a:rPr lang="en-US" sz="2000"/>
              <a:t>z = H/2</a:t>
            </a:r>
          </a:p>
        </p:txBody>
      </p:sp>
      <p:cxnSp>
        <p:nvCxnSpPr>
          <p:cNvPr id="16" name="Straight Connector 15">
            <a:extLst>
              <a:ext uri="{FF2B5EF4-FFF2-40B4-BE49-F238E27FC236}">
                <a16:creationId xmlns:a16="http://schemas.microsoft.com/office/drawing/2014/main" id="{F09C5250-483A-D34F-B540-510180A7891C}"/>
              </a:ext>
            </a:extLst>
          </p:cNvPr>
          <p:cNvCxnSpPr>
            <a:cxnSpLocks/>
          </p:cNvCxnSpPr>
          <p:nvPr/>
        </p:nvCxnSpPr>
        <p:spPr>
          <a:xfrm>
            <a:off x="422561" y="3040724"/>
            <a:ext cx="329184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41583A-D2B1-C96E-338B-F9C42B0ED914}"/>
              </a:ext>
            </a:extLst>
          </p:cNvPr>
          <p:cNvCxnSpPr>
            <a:cxnSpLocks/>
          </p:cNvCxnSpPr>
          <p:nvPr/>
        </p:nvCxnSpPr>
        <p:spPr>
          <a:xfrm>
            <a:off x="2405622" y="2131109"/>
            <a:ext cx="0" cy="3335378"/>
          </a:xfrm>
          <a:prstGeom prst="line">
            <a:avLst/>
          </a:prstGeom>
          <a:ln w="9525">
            <a:prstDash val="lgDash"/>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1DAD5700-6551-5896-F5CF-DAD99BF8CA14}"/>
              </a:ext>
            </a:extLst>
          </p:cNvPr>
          <p:cNvSpPr txBox="1"/>
          <p:nvPr/>
        </p:nvSpPr>
        <p:spPr>
          <a:xfrm>
            <a:off x="1812091" y="2061892"/>
            <a:ext cx="532197" cy="307777"/>
          </a:xfrm>
          <a:prstGeom prst="rect">
            <a:avLst/>
          </a:prstGeom>
          <a:noFill/>
        </p:spPr>
        <p:txBody>
          <a:bodyPr wrap="none" lIns="0" tIns="0" rIns="0" bIns="0" rtlCol="0">
            <a:spAutoFit/>
          </a:bodyPr>
          <a:lstStyle/>
          <a:p>
            <a:r>
              <a:rPr lang="en-US" sz="2000"/>
              <a:t>r = R</a:t>
            </a:r>
          </a:p>
        </p:txBody>
      </p:sp>
      <p:sp>
        <p:nvSpPr>
          <p:cNvPr id="19" name="TextBox 18">
            <a:extLst>
              <a:ext uri="{FF2B5EF4-FFF2-40B4-BE49-F238E27FC236}">
                <a16:creationId xmlns:a16="http://schemas.microsoft.com/office/drawing/2014/main" id="{FB3373BF-C23C-BEB1-BDDB-58D99CC3B85F}"/>
              </a:ext>
            </a:extLst>
          </p:cNvPr>
          <p:cNvSpPr txBox="1"/>
          <p:nvPr/>
        </p:nvSpPr>
        <p:spPr>
          <a:xfrm>
            <a:off x="473704" y="2061891"/>
            <a:ext cx="532197" cy="307777"/>
          </a:xfrm>
          <a:prstGeom prst="rect">
            <a:avLst/>
          </a:prstGeom>
          <a:noFill/>
        </p:spPr>
        <p:txBody>
          <a:bodyPr wrap="none" lIns="0" tIns="0" rIns="0" bIns="0" rtlCol="0">
            <a:spAutoFit/>
          </a:bodyPr>
          <a:lstStyle/>
          <a:p>
            <a:r>
              <a:rPr lang="en-US" sz="2000"/>
              <a:t>r = 0</a:t>
            </a:r>
          </a:p>
        </p:txBody>
      </p:sp>
      <p:sp>
        <p:nvSpPr>
          <p:cNvPr id="20" name="TextBox 19">
            <a:extLst>
              <a:ext uri="{FF2B5EF4-FFF2-40B4-BE49-F238E27FC236}">
                <a16:creationId xmlns:a16="http://schemas.microsoft.com/office/drawing/2014/main" id="{66F360EB-D0E9-AF10-0B01-8AF49AA1A054}"/>
              </a:ext>
            </a:extLst>
          </p:cNvPr>
          <p:cNvSpPr txBox="1"/>
          <p:nvPr/>
        </p:nvSpPr>
        <p:spPr>
          <a:xfrm>
            <a:off x="2789865" y="5277436"/>
            <a:ext cx="548227" cy="307777"/>
          </a:xfrm>
          <a:prstGeom prst="rect">
            <a:avLst/>
          </a:prstGeom>
          <a:noFill/>
        </p:spPr>
        <p:txBody>
          <a:bodyPr wrap="none" lIns="0" tIns="0" rIns="0" bIns="0" rtlCol="0">
            <a:spAutoFit/>
          </a:bodyPr>
          <a:lstStyle/>
          <a:p>
            <a:r>
              <a:rPr lang="en-US" sz="2000"/>
              <a:t>z = 0</a:t>
            </a:r>
          </a:p>
        </p:txBody>
      </p:sp>
      <p:sp>
        <p:nvSpPr>
          <p:cNvPr id="21" name="Arc 20">
            <a:extLst>
              <a:ext uri="{FF2B5EF4-FFF2-40B4-BE49-F238E27FC236}">
                <a16:creationId xmlns:a16="http://schemas.microsoft.com/office/drawing/2014/main" id="{68BBE3EA-508C-B4A0-87C1-71A92F6B4A99}"/>
              </a:ext>
            </a:extLst>
          </p:cNvPr>
          <p:cNvSpPr/>
          <p:nvPr/>
        </p:nvSpPr>
        <p:spPr>
          <a:xfrm>
            <a:off x="805953" y="1835448"/>
            <a:ext cx="554731" cy="246221"/>
          </a:xfrm>
          <a:prstGeom prst="arc">
            <a:avLst>
              <a:gd name="adj1" fmla="val 12114955"/>
              <a:gd name="adj2" fmla="val 7493468"/>
            </a:avLst>
          </a:prstGeom>
          <a:ln>
            <a:solidFill>
              <a:schemeClr val="tx1"/>
            </a:solidFill>
            <a:headEnd type="arrow"/>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35C986B8-A0D6-2531-63B5-54103156A892}"/>
              </a:ext>
            </a:extLst>
          </p:cNvPr>
          <p:cNvSpPr txBox="1"/>
          <p:nvPr/>
        </p:nvSpPr>
        <p:spPr>
          <a:xfrm>
            <a:off x="1375110" y="1559182"/>
            <a:ext cx="133050" cy="307777"/>
          </a:xfrm>
          <a:prstGeom prst="rect">
            <a:avLst/>
          </a:prstGeom>
          <a:noFill/>
        </p:spPr>
        <p:txBody>
          <a:bodyPr wrap="none" lIns="0" tIns="0" rIns="0" bIns="0" rtlCol="0">
            <a:spAutoFit/>
          </a:bodyPr>
          <a:lstStyle/>
          <a:p>
            <a:r>
              <a:rPr lang="en-US" sz="2000">
                <a:latin typeface="Symbol" panose="05050102010706020507" pitchFamily="18" charset="2"/>
                <a:sym typeface="Symbol" panose="05050102010706020507" pitchFamily="18" charset="2"/>
              </a:rPr>
              <a:t></a:t>
            </a:r>
            <a:endParaRPr lang="en-US" sz="2000">
              <a:latin typeface="Symbol" panose="05050102010706020507" pitchFamily="18" charset="2"/>
            </a:endParaRPr>
          </a:p>
        </p:txBody>
      </p:sp>
      <p:sp>
        <p:nvSpPr>
          <p:cNvPr id="23" name="TextBox 22">
            <a:extLst>
              <a:ext uri="{FF2B5EF4-FFF2-40B4-BE49-F238E27FC236}">
                <a16:creationId xmlns:a16="http://schemas.microsoft.com/office/drawing/2014/main" id="{D7EBBBEB-CA32-B561-50B2-A4F4E8DA565F}"/>
              </a:ext>
            </a:extLst>
          </p:cNvPr>
          <p:cNvSpPr txBox="1"/>
          <p:nvPr/>
        </p:nvSpPr>
        <p:spPr>
          <a:xfrm>
            <a:off x="3026083" y="4321942"/>
            <a:ext cx="570669" cy="246221"/>
          </a:xfrm>
          <a:prstGeom prst="rect">
            <a:avLst/>
          </a:prstGeom>
          <a:noFill/>
        </p:spPr>
        <p:txBody>
          <a:bodyPr wrap="none" lIns="0" tIns="0" rIns="0" bIns="0" rtlCol="0">
            <a:spAutoFit/>
          </a:bodyPr>
          <a:lstStyle/>
          <a:p>
            <a:r>
              <a:rPr lang="en-US" sz="1600"/>
              <a:t>T = T</a:t>
            </a:r>
            <a:r>
              <a:rPr lang="en-US" sz="1600" baseline="-25000"/>
              <a:t>A</a:t>
            </a:r>
          </a:p>
        </p:txBody>
      </p:sp>
      <p:pic>
        <p:nvPicPr>
          <p:cNvPr id="24" name="Picture 23" descr="\documentclass{article}&#10;\usepackage{amsmath}&#10;\pagestyle{empty}&#10;\begin{document}&#10;&#10;&#10;\begin{align*}&#10;\frac{d\alpha}{dt} &amp;= \left[k_1 + k_2 \alpha^m \right]\left(1 - \alpha \right)^n \\&#10;k_i &amp;= A_i \exp \left[-\frac{E_i}{RT} \right]&#10;\end{align*}&#10;&#10;\end{document}" title="IguanaTex Bitmap Display">
            <a:extLst>
              <a:ext uri="{FF2B5EF4-FFF2-40B4-BE49-F238E27FC236}">
                <a16:creationId xmlns:a16="http://schemas.microsoft.com/office/drawing/2014/main" id="{48B7A109-8768-FFE5-716B-79E3BE7B999C}"/>
              </a:ext>
            </a:extLst>
          </p:cNvPr>
          <p:cNvPicPr>
            <a:picLocks noChangeAspect="1"/>
          </p:cNvPicPr>
          <p:nvPr>
            <p:custDataLst>
              <p:tags r:id="rId1"/>
            </p:custDataLst>
          </p:nvPr>
        </p:nvPicPr>
        <p:blipFill>
          <a:blip r:embed="rId11"/>
          <a:stretch>
            <a:fillRect/>
          </a:stretch>
        </p:blipFill>
        <p:spPr>
          <a:xfrm>
            <a:off x="7967194" y="1605304"/>
            <a:ext cx="3064324" cy="1291509"/>
          </a:xfrm>
          <a:prstGeom prst="rect">
            <a:avLst/>
          </a:prstGeom>
        </p:spPr>
      </p:pic>
      <p:pic>
        <p:nvPicPr>
          <p:cNvPr id="25" name="Picture 24" descr="\documentclass{article}&#10;\usepackage{amsmath}&#10;\pagestyle{empty}&#10;\begin{document}&#10;&#10;&#10;\begin{align*}&#10;\rho C_p \frac{\partial T}{\partial t} = k \nabla^2 T + \rho{\Delta H_g}\frac{d\alpha}{dt}&#10;\end{align*}&#10;&#10;\end{document}" title="IguanaTex Bitmap Display">
            <a:extLst>
              <a:ext uri="{FF2B5EF4-FFF2-40B4-BE49-F238E27FC236}">
                <a16:creationId xmlns:a16="http://schemas.microsoft.com/office/drawing/2014/main" id="{11217F8C-0CD2-EC0B-F704-0EEBA1992F4A}"/>
              </a:ext>
            </a:extLst>
          </p:cNvPr>
          <p:cNvPicPr>
            <a:picLocks noChangeAspect="1"/>
          </p:cNvPicPr>
          <p:nvPr>
            <p:custDataLst>
              <p:tags r:id="rId2"/>
            </p:custDataLst>
          </p:nvPr>
        </p:nvPicPr>
        <p:blipFill>
          <a:blip r:embed="rId12"/>
          <a:stretch>
            <a:fillRect/>
          </a:stretch>
        </p:blipFill>
        <p:spPr>
          <a:xfrm>
            <a:off x="4188542" y="1597914"/>
            <a:ext cx="3102475" cy="531809"/>
          </a:xfrm>
          <a:prstGeom prst="rect">
            <a:avLst/>
          </a:prstGeom>
        </p:spPr>
      </p:pic>
      <p:pic>
        <p:nvPicPr>
          <p:cNvPr id="33" name="Picture 32" descr="\documentclass{article}&#10;\usepackage{amsmath}&#10;\pagestyle{empty}&#10;\begin{document}&#10;&#10;&#10;\begin{align*}&#10;T\left({\bf{x}},t = 0 \right) &amp;= T_i\\ &#10;\alpha\left({\bf{x}},t = 0 \right) &amp;= 0&#10;\end{align*}&#10;&#10;\end{document}" title="IguanaTex Bitmap Display">
            <a:extLst>
              <a:ext uri="{FF2B5EF4-FFF2-40B4-BE49-F238E27FC236}">
                <a16:creationId xmlns:a16="http://schemas.microsoft.com/office/drawing/2014/main" id="{DF0DD943-2B37-6620-5070-D7AD8E3DA3A8}"/>
              </a:ext>
            </a:extLst>
          </p:cNvPr>
          <p:cNvPicPr>
            <a:picLocks noChangeAspect="1"/>
          </p:cNvPicPr>
          <p:nvPr>
            <p:custDataLst>
              <p:tags r:id="rId3"/>
            </p:custDataLst>
          </p:nvPr>
        </p:nvPicPr>
        <p:blipFill>
          <a:blip r:embed="rId13"/>
          <a:srcRect b="52500"/>
          <a:stretch/>
        </p:blipFill>
        <p:spPr>
          <a:xfrm>
            <a:off x="6736447" y="3428628"/>
            <a:ext cx="1785905" cy="301101"/>
          </a:xfrm>
          <a:prstGeom prst="rect">
            <a:avLst/>
          </a:prstGeom>
        </p:spPr>
      </p:pic>
      <p:cxnSp>
        <p:nvCxnSpPr>
          <p:cNvPr id="28" name="Straight Connector 27">
            <a:extLst>
              <a:ext uri="{FF2B5EF4-FFF2-40B4-BE49-F238E27FC236}">
                <a16:creationId xmlns:a16="http://schemas.microsoft.com/office/drawing/2014/main" id="{005B2E08-17E5-05C9-FDB8-95F630A09E92}"/>
              </a:ext>
            </a:extLst>
          </p:cNvPr>
          <p:cNvCxnSpPr/>
          <p:nvPr/>
        </p:nvCxnSpPr>
        <p:spPr>
          <a:xfrm>
            <a:off x="3988340" y="1136799"/>
            <a:ext cx="0" cy="527624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6C46EC8-F4F1-81F3-BDDA-8985CB8263F1}"/>
              </a:ext>
            </a:extLst>
          </p:cNvPr>
          <p:cNvCxnSpPr>
            <a:cxnSpLocks/>
          </p:cNvCxnSpPr>
          <p:nvPr/>
        </p:nvCxnSpPr>
        <p:spPr>
          <a:xfrm flipH="1">
            <a:off x="4001621" y="3170493"/>
            <a:ext cx="8054503" cy="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pic>
        <p:nvPicPr>
          <p:cNvPr id="34" name="Picture 33" descr="\documentclass{article}&#10;\usepackage{amsmath}&#10;\pagestyle{empty}&#10;\begin{document}&#10;&#10;&#10;\begin{align*}&#10;T\left({\bf{x}},t = 0 \right) &amp;= T_i\\ &#10;\alpha\left({\bf{x}},t = 0 \right) &amp;= 0&#10;\end{align*}&#10;&#10;\end{document}" title="IguanaTex Bitmap Display">
            <a:extLst>
              <a:ext uri="{FF2B5EF4-FFF2-40B4-BE49-F238E27FC236}">
                <a16:creationId xmlns:a16="http://schemas.microsoft.com/office/drawing/2014/main" id="{1DFDCF5A-95B7-10EA-32E2-0092405B062F}"/>
              </a:ext>
            </a:extLst>
          </p:cNvPr>
          <p:cNvPicPr>
            <a:picLocks noChangeAspect="1"/>
          </p:cNvPicPr>
          <p:nvPr>
            <p:custDataLst>
              <p:tags r:id="rId4"/>
            </p:custDataLst>
          </p:nvPr>
        </p:nvPicPr>
        <p:blipFill>
          <a:blip r:embed="rId13"/>
          <a:srcRect t="51448"/>
          <a:stretch/>
        </p:blipFill>
        <p:spPr>
          <a:xfrm>
            <a:off x="9217896" y="3375671"/>
            <a:ext cx="1785905" cy="307777"/>
          </a:xfrm>
          <a:prstGeom prst="rect">
            <a:avLst/>
          </a:prstGeom>
        </p:spPr>
      </p:pic>
      <p:sp>
        <p:nvSpPr>
          <p:cNvPr id="35" name="TextBox 34">
            <a:extLst>
              <a:ext uri="{FF2B5EF4-FFF2-40B4-BE49-F238E27FC236}">
                <a16:creationId xmlns:a16="http://schemas.microsoft.com/office/drawing/2014/main" id="{93013145-EC7F-F1F8-41B4-4099284E8A7F}"/>
              </a:ext>
            </a:extLst>
          </p:cNvPr>
          <p:cNvSpPr txBox="1"/>
          <p:nvPr/>
        </p:nvSpPr>
        <p:spPr>
          <a:xfrm>
            <a:off x="4178685" y="1062781"/>
            <a:ext cx="2247410" cy="276999"/>
          </a:xfrm>
          <a:prstGeom prst="rect">
            <a:avLst/>
          </a:prstGeom>
          <a:noFill/>
        </p:spPr>
        <p:txBody>
          <a:bodyPr wrap="none" lIns="0" tIns="0" rIns="0" bIns="0" rtlCol="0">
            <a:spAutoFit/>
          </a:bodyPr>
          <a:lstStyle/>
          <a:p>
            <a:r>
              <a:rPr lang="en-US" b="1" u="sng"/>
              <a:t>Governing equations</a:t>
            </a:r>
          </a:p>
        </p:txBody>
      </p:sp>
      <p:sp>
        <p:nvSpPr>
          <p:cNvPr id="36" name="TextBox 35">
            <a:extLst>
              <a:ext uri="{FF2B5EF4-FFF2-40B4-BE49-F238E27FC236}">
                <a16:creationId xmlns:a16="http://schemas.microsoft.com/office/drawing/2014/main" id="{68E10DEC-2C97-2175-667C-13A90B6CA5B7}"/>
              </a:ext>
            </a:extLst>
          </p:cNvPr>
          <p:cNvSpPr txBox="1"/>
          <p:nvPr/>
        </p:nvSpPr>
        <p:spPr>
          <a:xfrm>
            <a:off x="4074985" y="3375671"/>
            <a:ext cx="1792157" cy="276999"/>
          </a:xfrm>
          <a:prstGeom prst="rect">
            <a:avLst/>
          </a:prstGeom>
          <a:noFill/>
        </p:spPr>
        <p:txBody>
          <a:bodyPr wrap="none" lIns="0" tIns="0" rIns="0" bIns="0" rtlCol="0">
            <a:spAutoFit/>
          </a:bodyPr>
          <a:lstStyle/>
          <a:p>
            <a:r>
              <a:rPr lang="en-US" b="1" u="sng"/>
              <a:t>Initial conditions</a:t>
            </a:r>
          </a:p>
        </p:txBody>
      </p:sp>
      <p:cxnSp>
        <p:nvCxnSpPr>
          <p:cNvPr id="37" name="Straight Connector 36">
            <a:extLst>
              <a:ext uri="{FF2B5EF4-FFF2-40B4-BE49-F238E27FC236}">
                <a16:creationId xmlns:a16="http://schemas.microsoft.com/office/drawing/2014/main" id="{AF062443-A6B5-F7EE-3FDD-64B1F1879525}"/>
              </a:ext>
            </a:extLst>
          </p:cNvPr>
          <p:cNvCxnSpPr>
            <a:cxnSpLocks/>
          </p:cNvCxnSpPr>
          <p:nvPr/>
        </p:nvCxnSpPr>
        <p:spPr>
          <a:xfrm flipH="1">
            <a:off x="4001621" y="3898034"/>
            <a:ext cx="8054503" cy="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3DE86B18-B0DF-933A-7994-09D0A217C921}"/>
              </a:ext>
            </a:extLst>
          </p:cNvPr>
          <p:cNvSpPr txBox="1"/>
          <p:nvPr/>
        </p:nvSpPr>
        <p:spPr>
          <a:xfrm>
            <a:off x="4102703" y="4168054"/>
            <a:ext cx="2218556" cy="276999"/>
          </a:xfrm>
          <a:prstGeom prst="rect">
            <a:avLst/>
          </a:prstGeom>
          <a:noFill/>
        </p:spPr>
        <p:txBody>
          <a:bodyPr wrap="none" lIns="0" tIns="0" rIns="0" bIns="0" rtlCol="0">
            <a:spAutoFit/>
          </a:bodyPr>
          <a:lstStyle/>
          <a:p>
            <a:r>
              <a:rPr lang="en-US" b="1" u="sng"/>
              <a:t>Boundary conditions</a:t>
            </a:r>
          </a:p>
        </p:txBody>
      </p:sp>
      <p:pic>
        <p:nvPicPr>
          <p:cNvPr id="39" name="Picture 38" descr="\documentclass{article}&#10;\usepackage{amsmath}&#10;\pagestyle{empty}&#10;\begin{document}&#10;&#10;&#10;\begin{align*}&#10;r=0 \to k\nabla T = 0&#10;\end{align*}&#10;&#10;\end{document}" title="IguanaTex Bitmap Display">
            <a:extLst>
              <a:ext uri="{FF2B5EF4-FFF2-40B4-BE49-F238E27FC236}">
                <a16:creationId xmlns:a16="http://schemas.microsoft.com/office/drawing/2014/main" id="{FD12BA43-9687-6C99-B7DF-5D7C18C87098}"/>
              </a:ext>
            </a:extLst>
          </p:cNvPr>
          <p:cNvPicPr>
            <a:picLocks noChangeAspect="1"/>
          </p:cNvPicPr>
          <p:nvPr>
            <p:custDataLst>
              <p:tags r:id="rId5"/>
            </p:custDataLst>
          </p:nvPr>
        </p:nvPicPr>
        <p:blipFill>
          <a:blip r:embed="rId14"/>
          <a:stretch>
            <a:fillRect/>
          </a:stretch>
        </p:blipFill>
        <p:spPr>
          <a:xfrm>
            <a:off x="4347963" y="5327698"/>
            <a:ext cx="1961143" cy="184381"/>
          </a:xfrm>
          <a:prstGeom prst="rect">
            <a:avLst/>
          </a:prstGeom>
        </p:spPr>
      </p:pic>
      <p:pic>
        <p:nvPicPr>
          <p:cNvPr id="40" name="Picture 39" descr="\documentclass{article}&#10;\usepackage{amsmath}&#10;\pagestyle{empty}&#10;\begin{document}&#10;&#10;&#10;\begin{align*}&#10;z=0 \to k\nabla T = 0&#10;\end{align*}&#10;&#10;\end{document}" title="IguanaTex Bitmap Display">
            <a:extLst>
              <a:ext uri="{FF2B5EF4-FFF2-40B4-BE49-F238E27FC236}">
                <a16:creationId xmlns:a16="http://schemas.microsoft.com/office/drawing/2014/main" id="{D29F3F53-4BD1-3E4E-0CD6-7FCEF380B7D3}"/>
              </a:ext>
            </a:extLst>
          </p:cNvPr>
          <p:cNvPicPr>
            <a:picLocks noChangeAspect="1"/>
          </p:cNvPicPr>
          <p:nvPr>
            <p:custDataLst>
              <p:tags r:id="rId6"/>
            </p:custDataLst>
          </p:nvPr>
        </p:nvPicPr>
        <p:blipFill>
          <a:blip r:embed="rId15"/>
          <a:stretch>
            <a:fillRect/>
          </a:stretch>
        </p:blipFill>
        <p:spPr>
          <a:xfrm>
            <a:off x="4347963" y="5858569"/>
            <a:ext cx="1962667" cy="184381"/>
          </a:xfrm>
          <a:prstGeom prst="rect">
            <a:avLst/>
          </a:prstGeom>
        </p:spPr>
      </p:pic>
      <p:sp>
        <p:nvSpPr>
          <p:cNvPr id="42" name="TextBox 41">
            <a:extLst>
              <a:ext uri="{FF2B5EF4-FFF2-40B4-BE49-F238E27FC236}">
                <a16:creationId xmlns:a16="http://schemas.microsoft.com/office/drawing/2014/main" id="{2264B880-562F-B2DD-1200-994E9EFD1482}"/>
              </a:ext>
            </a:extLst>
          </p:cNvPr>
          <p:cNvSpPr txBox="1"/>
          <p:nvPr/>
        </p:nvSpPr>
        <p:spPr>
          <a:xfrm>
            <a:off x="4384365" y="4685742"/>
            <a:ext cx="1695977" cy="276999"/>
          </a:xfrm>
          <a:prstGeom prst="rect">
            <a:avLst/>
          </a:prstGeom>
          <a:noFill/>
        </p:spPr>
        <p:txBody>
          <a:bodyPr wrap="none" lIns="0" tIns="0" rIns="0" bIns="0" rtlCol="0">
            <a:spAutoFit/>
          </a:bodyPr>
          <a:lstStyle/>
          <a:p>
            <a:r>
              <a:rPr lang="en-US"/>
              <a:t>Symmetry plane</a:t>
            </a:r>
          </a:p>
        </p:txBody>
      </p:sp>
      <p:pic>
        <p:nvPicPr>
          <p:cNvPr id="43" name="Picture 42" descr="\documentclass{article}&#10;\usepackage{amsmath}&#10;\pagestyle{empty}&#10;\begin{document}&#10;&#10;&#10;\begin{align*}&#10;r=R \to k\nabla T = h_{A}\left(T - T_A \right)&#10;\end{align*}&#10;&#10;\end{document}" title="IguanaTex Bitmap Display">
            <a:extLst>
              <a:ext uri="{FF2B5EF4-FFF2-40B4-BE49-F238E27FC236}">
                <a16:creationId xmlns:a16="http://schemas.microsoft.com/office/drawing/2014/main" id="{26D61E8D-B165-C9B6-5DEE-2D2D23BB5359}"/>
              </a:ext>
            </a:extLst>
          </p:cNvPr>
          <p:cNvPicPr>
            <a:picLocks noChangeAspect="1"/>
          </p:cNvPicPr>
          <p:nvPr>
            <p:custDataLst>
              <p:tags r:id="rId7"/>
            </p:custDataLst>
          </p:nvPr>
        </p:nvPicPr>
        <p:blipFill>
          <a:blip r:embed="rId16"/>
          <a:stretch>
            <a:fillRect/>
          </a:stretch>
        </p:blipFill>
        <p:spPr>
          <a:xfrm>
            <a:off x="7559364" y="5251399"/>
            <a:ext cx="3239619" cy="254476"/>
          </a:xfrm>
          <a:prstGeom prst="rect">
            <a:avLst/>
          </a:prstGeom>
        </p:spPr>
      </p:pic>
      <p:pic>
        <p:nvPicPr>
          <p:cNvPr id="44" name="Picture 43" descr="\documentclass{article}&#10;\usepackage{amsmath}&#10;\pagestyle{empty}&#10;\begin{document}&#10;&#10;&#10;\begin{align*}&#10;z = \frac{H}{2}  \to k\nabla T = h_{A}\left(T - T_A \right)&#10;\end{align*}&#10;&#10;\end{document}" title="IguanaTex Bitmap Display">
            <a:extLst>
              <a:ext uri="{FF2B5EF4-FFF2-40B4-BE49-F238E27FC236}">
                <a16:creationId xmlns:a16="http://schemas.microsoft.com/office/drawing/2014/main" id="{F0E0CAAE-2CCA-4BAF-10C3-1AAAB5ABB4FE}"/>
              </a:ext>
            </a:extLst>
          </p:cNvPr>
          <p:cNvPicPr>
            <a:picLocks noChangeAspect="1"/>
          </p:cNvPicPr>
          <p:nvPr>
            <p:custDataLst>
              <p:tags r:id="rId8"/>
            </p:custDataLst>
          </p:nvPr>
        </p:nvPicPr>
        <p:blipFill>
          <a:blip r:embed="rId17"/>
          <a:stretch>
            <a:fillRect/>
          </a:stretch>
        </p:blipFill>
        <p:spPr>
          <a:xfrm>
            <a:off x="7546983" y="5638611"/>
            <a:ext cx="3340189" cy="516571"/>
          </a:xfrm>
          <a:prstGeom prst="rect">
            <a:avLst/>
          </a:prstGeom>
        </p:spPr>
      </p:pic>
      <p:sp>
        <p:nvSpPr>
          <p:cNvPr id="46" name="TextBox 45">
            <a:extLst>
              <a:ext uri="{FF2B5EF4-FFF2-40B4-BE49-F238E27FC236}">
                <a16:creationId xmlns:a16="http://schemas.microsoft.com/office/drawing/2014/main" id="{FA9C7230-1223-A9CF-18E6-E8D263711080}"/>
              </a:ext>
            </a:extLst>
          </p:cNvPr>
          <p:cNvSpPr txBox="1"/>
          <p:nvPr/>
        </p:nvSpPr>
        <p:spPr>
          <a:xfrm>
            <a:off x="7546982" y="4666474"/>
            <a:ext cx="3340190" cy="276999"/>
          </a:xfrm>
          <a:prstGeom prst="rect">
            <a:avLst/>
          </a:prstGeom>
          <a:noFill/>
        </p:spPr>
        <p:txBody>
          <a:bodyPr wrap="square" lIns="0" tIns="0" rIns="0" bIns="0" rtlCol="0">
            <a:spAutoFit/>
          </a:bodyPr>
          <a:lstStyle/>
          <a:p>
            <a:r>
              <a:rPr lang="en-US"/>
              <a:t>Container-ambient interface</a:t>
            </a:r>
          </a:p>
        </p:txBody>
      </p:sp>
      <p:pic>
        <p:nvPicPr>
          <p:cNvPr id="47" name="Picture 46" descr="\documentclass{article}&#10;\usepackage{amsmath}&#10;\pagestyle{empty}&#10;\begin{document}&#10;&#10;&#10;\begin{align*}&#10;\nabla^2T = \frac{1}{r}\frac{\partial}{\partial r}\left(r\frac{\partial T}{\partial r} \right) + \frac{\partial^2 T}{\partial z^2}&#10;\end{align*}&#10;&#10;\end{document}" title="IguanaTex Bitmap Display">
            <a:extLst>
              <a:ext uri="{FF2B5EF4-FFF2-40B4-BE49-F238E27FC236}">
                <a16:creationId xmlns:a16="http://schemas.microsoft.com/office/drawing/2014/main" id="{AF14124E-8C0E-6CCE-3088-598E39A3ABC3}"/>
              </a:ext>
            </a:extLst>
          </p:cNvPr>
          <p:cNvPicPr>
            <a:picLocks noChangeAspect="1"/>
          </p:cNvPicPr>
          <p:nvPr>
            <p:custDataLst>
              <p:tags r:id="rId9"/>
            </p:custDataLst>
          </p:nvPr>
        </p:nvPicPr>
        <p:blipFill>
          <a:blip r:embed="rId18"/>
          <a:stretch>
            <a:fillRect/>
          </a:stretch>
        </p:blipFill>
        <p:spPr>
          <a:xfrm>
            <a:off x="4400328" y="2357512"/>
            <a:ext cx="2694863" cy="547017"/>
          </a:xfrm>
          <a:prstGeom prst="rect">
            <a:avLst/>
          </a:prstGeom>
        </p:spPr>
      </p:pic>
      <p:sp>
        <p:nvSpPr>
          <p:cNvPr id="49" name="Rectangle 48">
            <a:extLst>
              <a:ext uri="{FF2B5EF4-FFF2-40B4-BE49-F238E27FC236}">
                <a16:creationId xmlns:a16="http://schemas.microsoft.com/office/drawing/2014/main" id="{1C37C088-FF3F-6550-AEC3-451CB599E1E9}"/>
              </a:ext>
            </a:extLst>
          </p:cNvPr>
          <p:cNvSpPr/>
          <p:nvPr/>
        </p:nvSpPr>
        <p:spPr>
          <a:xfrm>
            <a:off x="7326831" y="4583605"/>
            <a:ext cx="3704687" cy="1750741"/>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0" name="TextBox 49">
            <a:extLst>
              <a:ext uri="{FF2B5EF4-FFF2-40B4-BE49-F238E27FC236}">
                <a16:creationId xmlns:a16="http://schemas.microsoft.com/office/drawing/2014/main" id="{6E8A1C4F-7E7F-182E-9134-E4D1011FF577}"/>
              </a:ext>
            </a:extLst>
          </p:cNvPr>
          <p:cNvSpPr txBox="1"/>
          <p:nvPr/>
        </p:nvSpPr>
        <p:spPr>
          <a:xfrm>
            <a:off x="1556259" y="4865167"/>
            <a:ext cx="506549" cy="246221"/>
          </a:xfrm>
          <a:prstGeom prst="rect">
            <a:avLst/>
          </a:prstGeom>
          <a:noFill/>
        </p:spPr>
        <p:txBody>
          <a:bodyPr wrap="none" lIns="0" tIns="0" rIns="0" bIns="0" rtlCol="0">
            <a:spAutoFit/>
          </a:bodyPr>
          <a:lstStyle/>
          <a:p>
            <a:r>
              <a:rPr lang="en-US" sz="1600"/>
              <a:t>T = T</a:t>
            </a:r>
            <a:r>
              <a:rPr lang="en-US" sz="1600" baseline="-25000"/>
              <a:t>i</a:t>
            </a:r>
          </a:p>
        </p:txBody>
      </p:sp>
    </p:spTree>
    <p:extLst>
      <p:ext uri="{BB962C8B-B14F-4D97-AF65-F5344CB8AC3E}">
        <p14:creationId xmlns:p14="http://schemas.microsoft.com/office/powerpoint/2010/main" val="35716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703F-CEF7-641D-1485-EF230F4D67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8628A9-D367-F6F7-6C7B-234F0D2953E3}"/>
              </a:ext>
            </a:extLst>
          </p:cNvPr>
          <p:cNvSpPr txBox="1"/>
          <p:nvPr/>
        </p:nvSpPr>
        <p:spPr>
          <a:xfrm>
            <a:off x="1499681" y="674400"/>
            <a:ext cx="9192637" cy="5509200"/>
          </a:xfrm>
          <a:prstGeom prst="rect">
            <a:avLst/>
          </a:prstGeom>
          <a:noFill/>
        </p:spPr>
        <p:txBody>
          <a:bodyPr wrap="square">
            <a:spAutoFit/>
          </a:bodyPr>
          <a:lstStyle/>
          <a:p>
            <a:pPr algn="ctr"/>
            <a:r>
              <a:rPr lang="en-US" sz="3200" b="1">
                <a:solidFill>
                  <a:schemeClr val="tx1"/>
                </a:solidFill>
                <a:latin typeface="+mj-lt"/>
              </a:rPr>
              <a:t>To perform numerical simulations, we will need following information</a:t>
            </a:r>
            <a:br>
              <a:rPr lang="en-US" sz="3200" b="1">
                <a:solidFill>
                  <a:schemeClr val="tx1"/>
                </a:solidFill>
                <a:latin typeface="+mj-lt"/>
              </a:rPr>
            </a:br>
            <a:endParaRPr lang="en-US" sz="3200" b="1">
              <a:solidFill>
                <a:schemeClr val="tx1"/>
              </a:solidFill>
              <a:latin typeface="+mj-lt"/>
            </a:endParaRPr>
          </a:p>
          <a:p>
            <a:pPr marL="457200" indent="-457200">
              <a:buFont typeface="Wingdings" panose="05000000000000000000" pitchFamily="2" charset="2"/>
              <a:buChar char="ü"/>
            </a:pPr>
            <a:r>
              <a:rPr lang="en-US" sz="3200" b="1">
                <a:solidFill>
                  <a:srgbClr val="00B050"/>
                </a:solidFill>
                <a:latin typeface="+mj-lt"/>
              </a:rPr>
              <a:t>Governing equations</a:t>
            </a:r>
          </a:p>
          <a:p>
            <a:pPr marL="457200" indent="-457200">
              <a:buFont typeface="Wingdings" panose="05000000000000000000" pitchFamily="2" charset="2"/>
              <a:buChar char="ü"/>
            </a:pPr>
            <a:r>
              <a:rPr lang="en-US" sz="3200" b="1">
                <a:solidFill>
                  <a:srgbClr val="00B050"/>
                </a:solidFill>
                <a:latin typeface="+mj-lt"/>
              </a:rPr>
              <a:t>Simulation parameters</a:t>
            </a:r>
          </a:p>
          <a:p>
            <a:pPr marL="914400" lvl="1" indent="-457200">
              <a:buFont typeface="Wingdings" panose="05000000000000000000" pitchFamily="2" charset="2"/>
              <a:buChar char="ü"/>
            </a:pPr>
            <a:r>
              <a:rPr lang="en-US" sz="3200" b="1">
                <a:solidFill>
                  <a:srgbClr val="00B050"/>
                </a:solidFill>
                <a:latin typeface="+mj-lt"/>
              </a:rPr>
              <a:t>Kinetic parameters</a:t>
            </a:r>
          </a:p>
          <a:p>
            <a:pPr marL="914400" lvl="1" indent="-457200">
              <a:buFont typeface="Wingdings" panose="05000000000000000000" pitchFamily="2" charset="2"/>
              <a:buChar char="ü"/>
            </a:pPr>
            <a:r>
              <a:rPr lang="en-US" sz="3200" b="1">
                <a:solidFill>
                  <a:srgbClr val="00B050"/>
                </a:solidFill>
                <a:latin typeface="+mj-lt"/>
              </a:rPr>
              <a:t>Material properties</a:t>
            </a:r>
          </a:p>
          <a:p>
            <a:pPr marL="457200" indent="-457200">
              <a:buFont typeface="Wingdings" panose="05000000000000000000" pitchFamily="2" charset="2"/>
              <a:buChar char="ü"/>
            </a:pPr>
            <a:r>
              <a:rPr lang="en-US" sz="3200" b="1">
                <a:solidFill>
                  <a:srgbClr val="00B050"/>
                </a:solidFill>
                <a:latin typeface="+mj-lt"/>
              </a:rPr>
              <a:t>Simulation geometry</a:t>
            </a:r>
          </a:p>
          <a:p>
            <a:pPr marL="457200" indent="-457200">
              <a:buFont typeface="Wingdings" panose="05000000000000000000" pitchFamily="2" charset="2"/>
              <a:buChar char="ü"/>
            </a:pPr>
            <a:r>
              <a:rPr lang="en-US" sz="3200" b="1">
                <a:solidFill>
                  <a:srgbClr val="00B050"/>
                </a:solidFill>
                <a:latin typeface="+mj-lt"/>
              </a:rPr>
              <a:t>Problem setup</a:t>
            </a:r>
          </a:p>
          <a:p>
            <a:pPr marL="457200" indent="-457200">
              <a:buFont typeface="Arial" panose="020B0604020202020204" pitchFamily="34" charset="0"/>
              <a:buChar char="•"/>
            </a:pPr>
            <a:endParaRPr lang="en-US" sz="3200" b="1">
              <a:latin typeface="+mj-lt"/>
            </a:endParaRPr>
          </a:p>
          <a:p>
            <a:r>
              <a:rPr lang="en-US" sz="3200" b="1">
                <a:latin typeface="+mj-lt"/>
              </a:rPr>
              <a:t>Lastly, we will look at the results</a:t>
            </a:r>
          </a:p>
        </p:txBody>
      </p:sp>
    </p:spTree>
    <p:extLst>
      <p:ext uri="{BB962C8B-B14F-4D97-AF65-F5344CB8AC3E}">
        <p14:creationId xmlns:p14="http://schemas.microsoft.com/office/powerpoint/2010/main" val="3566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9E2A-1F4C-6502-DE4B-1601D6CD9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CC695-4AE7-D975-10C8-B8E84BC5E26A}"/>
              </a:ext>
            </a:extLst>
          </p:cNvPr>
          <p:cNvSpPr>
            <a:spLocks noGrp="1"/>
          </p:cNvSpPr>
          <p:nvPr>
            <p:ph type="title"/>
          </p:nvPr>
        </p:nvSpPr>
        <p:spPr/>
        <p:txBody>
          <a:bodyPr/>
          <a:lstStyle/>
          <a:p>
            <a:r>
              <a:rPr lang="en-US" sz="2400" dirty="0"/>
              <a:t>Before the results, let us compare the material and geometric properties for both cases</a:t>
            </a:r>
          </a:p>
        </p:txBody>
      </p:sp>
      <p:graphicFrame>
        <p:nvGraphicFramePr>
          <p:cNvPr id="4" name="Content Placeholder 3">
            <a:extLst>
              <a:ext uri="{FF2B5EF4-FFF2-40B4-BE49-F238E27FC236}">
                <a16:creationId xmlns:a16="http://schemas.microsoft.com/office/drawing/2014/main" id="{01A929F6-C6AF-884A-2044-2B849CD6400C}"/>
              </a:ext>
            </a:extLst>
          </p:cNvPr>
          <p:cNvGraphicFramePr>
            <a:graphicFrameLocks noGrp="1"/>
          </p:cNvGraphicFramePr>
          <p:nvPr>
            <p:ph sz="quarter" idx="15"/>
            <p:extLst>
              <p:ext uri="{D42A27DB-BD31-4B8C-83A1-F6EECF244321}">
                <p14:modId xmlns:p14="http://schemas.microsoft.com/office/powerpoint/2010/main" val="4184314911"/>
              </p:ext>
            </p:extLst>
          </p:nvPr>
        </p:nvGraphicFramePr>
        <p:xfrm>
          <a:off x="379413" y="1120302"/>
          <a:ext cx="11430000" cy="5358281"/>
        </p:xfrm>
        <a:graphic>
          <a:graphicData uri="http://schemas.openxmlformats.org/drawingml/2006/table">
            <a:tbl>
              <a:tblPr firstRow="1" bandRow="1">
                <a:tableStyleId>{3B4B98B0-60AC-42C2-AFA5-B58CD77FA1E5}</a:tableStyleId>
              </a:tblPr>
              <a:tblGrid>
                <a:gridCol w="2857500">
                  <a:extLst>
                    <a:ext uri="{9D8B030D-6E8A-4147-A177-3AD203B41FA5}">
                      <a16:colId xmlns:a16="http://schemas.microsoft.com/office/drawing/2014/main" val="2241141132"/>
                    </a:ext>
                  </a:extLst>
                </a:gridCol>
                <a:gridCol w="2857500">
                  <a:extLst>
                    <a:ext uri="{9D8B030D-6E8A-4147-A177-3AD203B41FA5}">
                      <a16:colId xmlns:a16="http://schemas.microsoft.com/office/drawing/2014/main" val="3835726186"/>
                    </a:ext>
                  </a:extLst>
                </a:gridCol>
                <a:gridCol w="2857500">
                  <a:extLst>
                    <a:ext uri="{9D8B030D-6E8A-4147-A177-3AD203B41FA5}">
                      <a16:colId xmlns:a16="http://schemas.microsoft.com/office/drawing/2014/main" val="4012964252"/>
                    </a:ext>
                  </a:extLst>
                </a:gridCol>
                <a:gridCol w="2857500">
                  <a:extLst>
                    <a:ext uri="{9D8B030D-6E8A-4147-A177-3AD203B41FA5}">
                      <a16:colId xmlns:a16="http://schemas.microsoft.com/office/drawing/2014/main" val="2727937551"/>
                    </a:ext>
                  </a:extLst>
                </a:gridCol>
              </a:tblGrid>
              <a:tr h="315193">
                <a:tc>
                  <a:txBody>
                    <a:bodyPr/>
                    <a:lstStyle/>
                    <a:p>
                      <a:pPr algn="ctr"/>
                      <a:r>
                        <a:rPr lang="en-US" sz="1400"/>
                        <a:t>Quantity</a:t>
                      </a:r>
                    </a:p>
                  </a:txBody>
                  <a:tcPr anchor="ctr"/>
                </a:tc>
                <a:tc>
                  <a:txBody>
                    <a:bodyPr/>
                    <a:lstStyle/>
                    <a:p>
                      <a:pPr algn="ctr"/>
                      <a:r>
                        <a:rPr lang="en-US" sz="1400"/>
                        <a:t>Units</a:t>
                      </a:r>
                    </a:p>
                  </a:txBody>
                  <a:tcPr anchor="ctr"/>
                </a:tc>
                <a:tc>
                  <a:txBody>
                    <a:bodyPr/>
                    <a:lstStyle/>
                    <a:p>
                      <a:pPr algn="ctr"/>
                      <a:r>
                        <a:rPr lang="en-US" sz="1400" dirty="0"/>
                        <a:t>AEM 1</a:t>
                      </a:r>
                    </a:p>
                  </a:txBody>
                  <a:tcPr anchor="ctr"/>
                </a:tc>
                <a:tc>
                  <a:txBody>
                    <a:bodyPr/>
                    <a:lstStyle/>
                    <a:p>
                      <a:pPr algn="ctr"/>
                      <a:r>
                        <a:rPr lang="en-US" sz="1400" dirty="0"/>
                        <a:t>AEM 2</a:t>
                      </a:r>
                    </a:p>
                  </a:txBody>
                  <a:tcPr anchor="ctr"/>
                </a:tc>
                <a:extLst>
                  <a:ext uri="{0D108BD9-81ED-4DB2-BD59-A6C34878D82A}">
                    <a16:rowId xmlns:a16="http://schemas.microsoft.com/office/drawing/2014/main" val="418995880"/>
                  </a:ext>
                </a:extLst>
              </a:tr>
              <a:tr h="315193">
                <a:tc>
                  <a:txBody>
                    <a:bodyPr/>
                    <a:lstStyle/>
                    <a:p>
                      <a:pPr algn="ctr"/>
                      <a:r>
                        <a:rPr lang="en-US" sz="1400">
                          <a:latin typeface="Symbol" panose="05050102010706020507" pitchFamily="18" charset="2"/>
                        </a:rPr>
                        <a:t>r</a:t>
                      </a:r>
                    </a:p>
                  </a:txBody>
                  <a:tcPr anchor="ctr"/>
                </a:tc>
                <a:tc>
                  <a:txBody>
                    <a:bodyPr/>
                    <a:lstStyle/>
                    <a:p>
                      <a:pPr algn="ctr"/>
                      <a:r>
                        <a:rPr lang="en-US" sz="1400"/>
                        <a:t>kg/m3</a:t>
                      </a:r>
                    </a:p>
                  </a:txBody>
                  <a:tcPr anchor="ctr"/>
                </a:tc>
                <a:tc>
                  <a:txBody>
                    <a:bodyPr/>
                    <a:lstStyle/>
                    <a:p>
                      <a:pPr algn="ctr"/>
                      <a:r>
                        <a:rPr lang="en-US" sz="1400">
                          <a:solidFill>
                            <a:schemeClr val="tx1"/>
                          </a:solidFill>
                        </a:rPr>
                        <a:t>400</a:t>
                      </a:r>
                    </a:p>
                  </a:txBody>
                  <a:tcPr anchor="ctr"/>
                </a:tc>
                <a:tc>
                  <a:txBody>
                    <a:bodyPr/>
                    <a:lstStyle/>
                    <a:p>
                      <a:pPr algn="ctr"/>
                      <a:r>
                        <a:rPr lang="en-US" sz="1400"/>
                        <a:t>400</a:t>
                      </a:r>
                    </a:p>
                  </a:txBody>
                  <a:tcPr anchor="ctr"/>
                </a:tc>
                <a:extLst>
                  <a:ext uri="{0D108BD9-81ED-4DB2-BD59-A6C34878D82A}">
                    <a16:rowId xmlns:a16="http://schemas.microsoft.com/office/drawing/2014/main" val="2804336719"/>
                  </a:ext>
                </a:extLst>
              </a:tr>
              <a:tr h="315193">
                <a:tc>
                  <a:txBody>
                    <a:bodyPr/>
                    <a:lstStyle/>
                    <a:p>
                      <a:pPr algn="ctr"/>
                      <a:r>
                        <a:rPr lang="en-US" sz="1400"/>
                        <a:t>C</a:t>
                      </a:r>
                      <a:r>
                        <a:rPr lang="en-US" sz="1400" baseline="-25000"/>
                        <a:t>p</a:t>
                      </a:r>
                    </a:p>
                  </a:txBody>
                  <a:tcPr anchor="ctr"/>
                </a:tc>
                <a:tc>
                  <a:txBody>
                    <a:bodyPr/>
                    <a:lstStyle/>
                    <a:p>
                      <a:pPr algn="ctr"/>
                      <a:r>
                        <a:rPr lang="en-US" sz="1400"/>
                        <a:t>J/(gm-K)</a:t>
                      </a:r>
                    </a:p>
                  </a:txBody>
                  <a:tcPr anchor="ctr"/>
                </a:tc>
                <a:tc>
                  <a:txBody>
                    <a:bodyPr/>
                    <a:lstStyle/>
                    <a:p>
                      <a:pPr algn="ctr"/>
                      <a:r>
                        <a:rPr lang="en-US" sz="1400"/>
                        <a:t>1.55</a:t>
                      </a:r>
                    </a:p>
                  </a:txBody>
                  <a:tcPr anchor="ctr"/>
                </a:tc>
                <a:tc>
                  <a:txBody>
                    <a:bodyPr/>
                    <a:lstStyle/>
                    <a:p>
                      <a:pPr algn="ctr"/>
                      <a:r>
                        <a:rPr lang="en-US" sz="1400"/>
                        <a:t>1.7</a:t>
                      </a:r>
                    </a:p>
                  </a:txBody>
                  <a:tcPr anchor="ctr"/>
                </a:tc>
                <a:extLst>
                  <a:ext uri="{0D108BD9-81ED-4DB2-BD59-A6C34878D82A}">
                    <a16:rowId xmlns:a16="http://schemas.microsoft.com/office/drawing/2014/main" val="2875310570"/>
                  </a:ext>
                </a:extLst>
              </a:tr>
              <a:tr h="315193">
                <a:tc>
                  <a:txBody>
                    <a:bodyPr/>
                    <a:lstStyle/>
                    <a:p>
                      <a:pPr algn="ctr"/>
                      <a:r>
                        <a:rPr lang="en-US" sz="1400"/>
                        <a:t>k</a:t>
                      </a:r>
                    </a:p>
                  </a:txBody>
                  <a:tcPr anchor="ctr"/>
                </a:tc>
                <a:tc>
                  <a:txBody>
                    <a:bodyPr/>
                    <a:lstStyle/>
                    <a:p>
                      <a:pPr algn="ctr"/>
                      <a:r>
                        <a:rPr lang="en-US" sz="1400"/>
                        <a:t>W/(m-K)</a:t>
                      </a:r>
                    </a:p>
                  </a:txBody>
                  <a:tcPr anchor="ctr"/>
                </a:tc>
                <a:tc>
                  <a:txBody>
                    <a:bodyPr/>
                    <a:lstStyle/>
                    <a:p>
                      <a:pPr algn="ctr"/>
                      <a:r>
                        <a:rPr lang="en-US" sz="1400"/>
                        <a:t>0.127</a:t>
                      </a:r>
                    </a:p>
                  </a:txBody>
                  <a:tcPr anchor="ctr"/>
                </a:tc>
                <a:tc>
                  <a:txBody>
                    <a:bodyPr/>
                    <a:lstStyle/>
                    <a:p>
                      <a:pPr algn="ctr"/>
                      <a:r>
                        <a:rPr lang="en-US" sz="1400"/>
                        <a:t>0.1</a:t>
                      </a:r>
                    </a:p>
                  </a:txBody>
                  <a:tcPr anchor="ctr"/>
                </a:tc>
                <a:extLst>
                  <a:ext uri="{0D108BD9-81ED-4DB2-BD59-A6C34878D82A}">
                    <a16:rowId xmlns:a16="http://schemas.microsoft.com/office/drawing/2014/main" val="1930803192"/>
                  </a:ext>
                </a:extLst>
              </a:tr>
              <a:tr h="315193">
                <a:tc>
                  <a:txBody>
                    <a:bodyPr/>
                    <a:lstStyle/>
                    <a:p>
                      <a:pPr algn="ctr"/>
                      <a:r>
                        <a:rPr lang="en-US" sz="1400" err="1">
                          <a:latin typeface="Symbol" panose="05050102010706020507" pitchFamily="18" charset="2"/>
                        </a:rPr>
                        <a:t>D</a:t>
                      </a:r>
                      <a:r>
                        <a:rPr lang="en-US" sz="1400" err="1"/>
                        <a:t>H</a:t>
                      </a:r>
                      <a:r>
                        <a:rPr lang="en-US" sz="1400" baseline="-25000" err="1"/>
                        <a:t>g</a:t>
                      </a:r>
                      <a:endParaRPr lang="en-US" sz="1400" baseline="-25000"/>
                    </a:p>
                  </a:txBody>
                  <a:tcPr anchor="ctr"/>
                </a:tc>
                <a:tc>
                  <a:txBody>
                    <a:bodyPr/>
                    <a:lstStyle/>
                    <a:p>
                      <a:pPr algn="ctr"/>
                      <a:r>
                        <a:rPr lang="en-US" sz="1400"/>
                        <a:t>J/gm</a:t>
                      </a:r>
                    </a:p>
                  </a:txBody>
                  <a:tcPr anchor="ctr"/>
                </a:tc>
                <a:tc>
                  <a:txBody>
                    <a:bodyPr/>
                    <a:lstStyle/>
                    <a:p>
                      <a:pPr algn="ctr"/>
                      <a:r>
                        <a:rPr lang="en-US" sz="1400"/>
                        <a:t>1100</a:t>
                      </a:r>
                    </a:p>
                  </a:txBody>
                  <a:tcPr anchor="ctr"/>
                </a:tc>
                <a:tc>
                  <a:txBody>
                    <a:bodyPr/>
                    <a:lstStyle/>
                    <a:p>
                      <a:pPr algn="ctr"/>
                      <a:r>
                        <a:rPr lang="en-US" sz="1400"/>
                        <a:t>1200</a:t>
                      </a:r>
                    </a:p>
                  </a:txBody>
                  <a:tcPr anchor="ctr"/>
                </a:tc>
                <a:extLst>
                  <a:ext uri="{0D108BD9-81ED-4DB2-BD59-A6C34878D82A}">
                    <a16:rowId xmlns:a16="http://schemas.microsoft.com/office/drawing/2014/main" val="4104916153"/>
                  </a:ext>
                </a:extLst>
              </a:tr>
              <a:tr h="315193">
                <a:tc>
                  <a:txBody>
                    <a:bodyPr/>
                    <a:lstStyle/>
                    <a:p>
                      <a:pPr algn="ctr"/>
                      <a:r>
                        <a:rPr lang="en-US" sz="1400" dirty="0"/>
                        <a:t>R</a:t>
                      </a:r>
                    </a:p>
                  </a:txBody>
                  <a:tcPr anchor="ctr"/>
                </a:tc>
                <a:tc>
                  <a:txBody>
                    <a:bodyPr/>
                    <a:lstStyle/>
                    <a:p>
                      <a:pPr algn="ctr"/>
                      <a:r>
                        <a:rPr lang="en-US" sz="1400"/>
                        <a:t>meters</a:t>
                      </a:r>
                    </a:p>
                  </a:txBody>
                  <a:tcPr anchor="ctr"/>
                </a:tc>
                <a:tc>
                  <a:txBody>
                    <a:bodyPr/>
                    <a:lstStyle/>
                    <a:p>
                      <a:pPr algn="ctr"/>
                      <a:r>
                        <a:rPr lang="en-US" sz="1400"/>
                        <a:t>0.0318</a:t>
                      </a:r>
                    </a:p>
                  </a:txBody>
                  <a:tcPr anchor="ctr"/>
                </a:tc>
                <a:tc>
                  <a:txBody>
                    <a:bodyPr/>
                    <a:lstStyle/>
                    <a:p>
                      <a:pPr algn="ctr"/>
                      <a:r>
                        <a:rPr lang="en-US" sz="1400"/>
                        <a:t>0.0318</a:t>
                      </a:r>
                    </a:p>
                  </a:txBody>
                  <a:tcPr anchor="ctr"/>
                </a:tc>
                <a:extLst>
                  <a:ext uri="{0D108BD9-81ED-4DB2-BD59-A6C34878D82A}">
                    <a16:rowId xmlns:a16="http://schemas.microsoft.com/office/drawing/2014/main" val="45068460"/>
                  </a:ext>
                </a:extLst>
              </a:tr>
              <a:tr h="315193">
                <a:tc>
                  <a:txBody>
                    <a:bodyPr/>
                    <a:lstStyle/>
                    <a:p>
                      <a:pPr algn="ctr"/>
                      <a:r>
                        <a:rPr lang="en-US" sz="1400" dirty="0"/>
                        <a:t>H/2</a:t>
                      </a:r>
                    </a:p>
                  </a:txBody>
                  <a:tcPr anchor="ctr"/>
                </a:tc>
                <a:tc>
                  <a:txBody>
                    <a:bodyPr/>
                    <a:lstStyle/>
                    <a:p>
                      <a:pPr algn="ctr"/>
                      <a:r>
                        <a:rPr lang="en-US" sz="1400"/>
                        <a:t>meters</a:t>
                      </a:r>
                    </a:p>
                  </a:txBody>
                  <a:tcPr anchor="ctr"/>
                </a:tc>
                <a:tc>
                  <a:txBody>
                    <a:bodyPr/>
                    <a:lstStyle/>
                    <a:p>
                      <a:pPr algn="ctr"/>
                      <a:r>
                        <a:rPr lang="en-US" sz="1400"/>
                        <a:t>0.0394</a:t>
                      </a:r>
                    </a:p>
                  </a:txBody>
                  <a:tcPr anchor="ctr"/>
                </a:tc>
                <a:tc>
                  <a:txBody>
                    <a:bodyPr/>
                    <a:lstStyle/>
                    <a:p>
                      <a:pPr algn="ctr"/>
                      <a:r>
                        <a:rPr lang="en-US" sz="1400" dirty="0"/>
                        <a:t>0.0394</a:t>
                      </a:r>
                    </a:p>
                  </a:txBody>
                  <a:tcPr anchor="ctr"/>
                </a:tc>
                <a:extLst>
                  <a:ext uri="{0D108BD9-81ED-4DB2-BD59-A6C34878D82A}">
                    <a16:rowId xmlns:a16="http://schemas.microsoft.com/office/drawing/2014/main" val="1280059217"/>
                  </a:ext>
                </a:extLst>
              </a:tr>
              <a:tr h="315193">
                <a:tc>
                  <a:txBody>
                    <a:bodyPr/>
                    <a:lstStyle/>
                    <a:p>
                      <a:pPr algn="ctr"/>
                      <a:r>
                        <a:rPr lang="en-US" sz="1400" baseline="0" dirty="0"/>
                        <a:t>Container Volume</a:t>
                      </a:r>
                    </a:p>
                  </a:txBody>
                  <a:tcPr anchor="ctr"/>
                </a:tc>
                <a:tc>
                  <a:txBody>
                    <a:bodyPr/>
                    <a:lstStyle/>
                    <a:p>
                      <a:pPr algn="ctr"/>
                      <a:r>
                        <a:rPr lang="en-US" sz="1400" dirty="0"/>
                        <a:t>mL</a:t>
                      </a:r>
                    </a:p>
                  </a:txBody>
                  <a:tcPr anchor="ctr"/>
                </a:tc>
                <a:tc>
                  <a:txBody>
                    <a:bodyPr/>
                    <a:lstStyle/>
                    <a:p>
                      <a:pPr algn="ctr"/>
                      <a:r>
                        <a:rPr lang="en-US" sz="1400" dirty="0"/>
                        <a:t>249</a:t>
                      </a:r>
                    </a:p>
                  </a:txBody>
                  <a:tcPr anchor="ctr"/>
                </a:tc>
                <a:tc>
                  <a:txBody>
                    <a:bodyPr/>
                    <a:lstStyle/>
                    <a:p>
                      <a:pPr algn="ctr"/>
                      <a:r>
                        <a:rPr lang="en-US" sz="1400" dirty="0"/>
                        <a:t>249</a:t>
                      </a:r>
                    </a:p>
                  </a:txBody>
                  <a:tcPr anchor="ctr"/>
                </a:tc>
                <a:extLst>
                  <a:ext uri="{0D108BD9-81ED-4DB2-BD59-A6C34878D82A}">
                    <a16:rowId xmlns:a16="http://schemas.microsoft.com/office/drawing/2014/main" val="2896781570"/>
                  </a:ext>
                </a:extLst>
              </a:tr>
              <a:tr h="315193">
                <a:tc>
                  <a:txBody>
                    <a:bodyPr/>
                    <a:lstStyle/>
                    <a:p>
                      <a:pPr algn="ctr"/>
                      <a:r>
                        <a:rPr lang="en-US" sz="1400" dirty="0"/>
                        <a:t>T</a:t>
                      </a:r>
                      <a:r>
                        <a:rPr lang="en-US" sz="1400" baseline="-25000" dirty="0"/>
                        <a:t>i</a:t>
                      </a:r>
                    </a:p>
                  </a:txBody>
                  <a:tcPr anchor="ctr"/>
                </a:tc>
                <a:tc>
                  <a:txBody>
                    <a:bodyPr/>
                    <a:lstStyle/>
                    <a:p>
                      <a:pPr algn="ctr"/>
                      <a:r>
                        <a:rPr lang="en-US" sz="1400"/>
                        <a:t>C</a:t>
                      </a:r>
                    </a:p>
                  </a:txBody>
                  <a:tcPr anchor="ctr"/>
                </a:tc>
                <a:tc>
                  <a:txBody>
                    <a:bodyPr/>
                    <a:lstStyle/>
                    <a:p>
                      <a:pPr algn="ctr"/>
                      <a:r>
                        <a:rPr lang="en-US" sz="1400"/>
                        <a:t>10</a:t>
                      </a:r>
                    </a:p>
                  </a:txBody>
                  <a:tcPr anchor="ctr"/>
                </a:tc>
                <a:tc>
                  <a:txBody>
                    <a:bodyPr/>
                    <a:lstStyle/>
                    <a:p>
                      <a:pPr algn="ctr"/>
                      <a:r>
                        <a:rPr lang="en-US" sz="1400"/>
                        <a:t>10</a:t>
                      </a:r>
                    </a:p>
                  </a:txBody>
                  <a:tcPr anchor="ctr"/>
                </a:tc>
                <a:extLst>
                  <a:ext uri="{0D108BD9-81ED-4DB2-BD59-A6C34878D82A}">
                    <a16:rowId xmlns:a16="http://schemas.microsoft.com/office/drawing/2014/main" val="1579523438"/>
                  </a:ext>
                </a:extLst>
              </a:tr>
              <a:tr h="315193">
                <a:tc>
                  <a:txBody>
                    <a:bodyPr/>
                    <a:lstStyle/>
                    <a:p>
                      <a:pPr algn="ctr"/>
                      <a:r>
                        <a:rPr lang="en-US" sz="1400"/>
                        <a:t>T</a:t>
                      </a:r>
                      <a:r>
                        <a:rPr lang="en-US" sz="1400" baseline="-25000"/>
                        <a:t>A</a:t>
                      </a:r>
                    </a:p>
                  </a:txBody>
                  <a:tcPr anchor="ctr"/>
                </a:tc>
                <a:tc>
                  <a:txBody>
                    <a:bodyPr/>
                    <a:lstStyle/>
                    <a:p>
                      <a:pPr algn="ctr"/>
                      <a:r>
                        <a:rPr lang="en-US" sz="1400"/>
                        <a:t>C</a:t>
                      </a:r>
                    </a:p>
                  </a:txBody>
                  <a:tcPr anchor="ctr"/>
                </a:tc>
                <a:tc>
                  <a:txBody>
                    <a:bodyPr/>
                    <a:lstStyle/>
                    <a:p>
                      <a:pPr algn="ctr"/>
                      <a:r>
                        <a:rPr lang="en-US" sz="1400"/>
                        <a:t>35</a:t>
                      </a:r>
                    </a:p>
                  </a:txBody>
                  <a:tcPr anchor="ctr"/>
                </a:tc>
                <a:tc>
                  <a:txBody>
                    <a:bodyPr/>
                    <a:lstStyle/>
                    <a:p>
                      <a:pPr algn="ctr"/>
                      <a:r>
                        <a:rPr lang="en-US" sz="1400"/>
                        <a:t>35</a:t>
                      </a:r>
                    </a:p>
                  </a:txBody>
                  <a:tcPr anchor="ctr"/>
                </a:tc>
                <a:extLst>
                  <a:ext uri="{0D108BD9-81ED-4DB2-BD59-A6C34878D82A}">
                    <a16:rowId xmlns:a16="http://schemas.microsoft.com/office/drawing/2014/main" val="836730784"/>
                  </a:ext>
                </a:extLst>
              </a:tr>
              <a:tr h="315193">
                <a:tc>
                  <a:txBody>
                    <a:bodyPr/>
                    <a:lstStyle/>
                    <a:p>
                      <a:pPr algn="ctr"/>
                      <a:r>
                        <a:rPr lang="en-US" sz="1400" baseline="0" err="1"/>
                        <a:t>h</a:t>
                      </a:r>
                      <a:r>
                        <a:rPr lang="en-US" sz="1400" baseline="-25000" err="1"/>
                        <a:t>A</a:t>
                      </a:r>
                      <a:endParaRPr lang="en-US" sz="1400" baseline="-25000"/>
                    </a:p>
                  </a:txBody>
                  <a:tcPr anchor="ctr"/>
                </a:tc>
                <a:tc>
                  <a:txBody>
                    <a:bodyPr/>
                    <a:lstStyle/>
                    <a:p>
                      <a:pPr algn="ctr"/>
                      <a:r>
                        <a:rPr lang="en-US" sz="1400"/>
                        <a:t>W/(m</a:t>
                      </a:r>
                      <a:r>
                        <a:rPr lang="en-US" sz="1400" baseline="30000"/>
                        <a:t>2</a:t>
                      </a:r>
                      <a:r>
                        <a:rPr lang="en-US" sz="1400"/>
                        <a:t>-K)</a:t>
                      </a:r>
                    </a:p>
                  </a:txBody>
                  <a:tcPr anchor="ctr"/>
                </a:tc>
                <a:tc>
                  <a:txBody>
                    <a:bodyPr/>
                    <a:lstStyle/>
                    <a:p>
                      <a:pPr algn="ctr"/>
                      <a:r>
                        <a:rPr lang="en-US" sz="1400"/>
                        <a:t>5</a:t>
                      </a:r>
                    </a:p>
                  </a:txBody>
                  <a:tcPr anchor="ctr"/>
                </a:tc>
                <a:tc>
                  <a:txBody>
                    <a:bodyPr/>
                    <a:lstStyle/>
                    <a:p>
                      <a:pPr algn="ctr"/>
                      <a:r>
                        <a:rPr lang="en-US" sz="1400"/>
                        <a:t>5</a:t>
                      </a:r>
                    </a:p>
                  </a:txBody>
                  <a:tcPr anchor="ctr"/>
                </a:tc>
                <a:extLst>
                  <a:ext uri="{0D108BD9-81ED-4DB2-BD59-A6C34878D82A}">
                    <a16:rowId xmlns:a16="http://schemas.microsoft.com/office/drawing/2014/main" val="2490856279"/>
                  </a:ext>
                </a:extLst>
              </a:tr>
              <a:tr h="315193">
                <a:tc>
                  <a:txBody>
                    <a:bodyPr/>
                    <a:lstStyle/>
                    <a:p>
                      <a:pPr algn="ctr"/>
                      <a:r>
                        <a:rPr lang="en-US" sz="1400"/>
                        <a:t>A</a:t>
                      </a:r>
                      <a:r>
                        <a:rPr lang="en-US" sz="1400" baseline="-25000"/>
                        <a:t>1</a:t>
                      </a:r>
                    </a:p>
                  </a:txBody>
                  <a:tcPr anchor="ctr"/>
                </a:tc>
                <a:tc>
                  <a:txBody>
                    <a:bodyPr/>
                    <a:lstStyle/>
                    <a:p>
                      <a:pPr algn="ctr"/>
                      <a:r>
                        <a:rPr lang="en-US" sz="1400"/>
                        <a:t>1/days</a:t>
                      </a:r>
                    </a:p>
                  </a:txBody>
                  <a:tcPr anchor="ctr"/>
                </a:tc>
                <a:tc>
                  <a:txBody>
                    <a:bodyPr/>
                    <a:lstStyle/>
                    <a:p>
                      <a:pPr algn="ctr"/>
                      <a:r>
                        <a:rPr lang="en-US" sz="1400"/>
                        <a:t>8.24 × 10</a:t>
                      </a:r>
                      <a:r>
                        <a:rPr lang="en-US" sz="1400" baseline="30000"/>
                        <a:t>18</a:t>
                      </a:r>
                    </a:p>
                  </a:txBody>
                  <a:tcPr anchor="ctr"/>
                </a:tc>
                <a:tc>
                  <a:txBody>
                    <a:bodyPr/>
                    <a:lstStyle/>
                    <a:p>
                      <a:pPr algn="ctr"/>
                      <a:r>
                        <a:rPr lang="en-US" sz="1400"/>
                        <a:t>5.53 × 10</a:t>
                      </a:r>
                      <a:r>
                        <a:rPr lang="en-US" sz="1400" baseline="30000"/>
                        <a:t>50</a:t>
                      </a:r>
                    </a:p>
                  </a:txBody>
                  <a:tcPr anchor="ctr"/>
                </a:tc>
                <a:extLst>
                  <a:ext uri="{0D108BD9-81ED-4DB2-BD59-A6C34878D82A}">
                    <a16:rowId xmlns:a16="http://schemas.microsoft.com/office/drawing/2014/main" val="1193622358"/>
                  </a:ext>
                </a:extLst>
              </a:tr>
              <a:tr h="315193">
                <a:tc>
                  <a:txBody>
                    <a:bodyPr/>
                    <a:lstStyle/>
                    <a:p>
                      <a:pPr algn="ctr"/>
                      <a:r>
                        <a:rPr lang="en-US" sz="1400"/>
                        <a:t>E</a:t>
                      </a:r>
                      <a:r>
                        <a:rPr lang="en-US" sz="1400" baseline="-25000"/>
                        <a:t>1</a:t>
                      </a:r>
                    </a:p>
                  </a:txBody>
                  <a:tcPr anchor="ctr"/>
                </a:tc>
                <a:tc>
                  <a:txBody>
                    <a:bodyPr/>
                    <a:lstStyle/>
                    <a:p>
                      <a:pPr algn="ctr"/>
                      <a:r>
                        <a:rPr lang="en-US" sz="1400"/>
                        <a:t>J/mol</a:t>
                      </a:r>
                    </a:p>
                  </a:txBody>
                  <a:tcPr anchor="ctr"/>
                </a:tc>
                <a:tc>
                  <a:txBody>
                    <a:bodyPr/>
                    <a:lstStyle/>
                    <a:p>
                      <a:pPr algn="ctr"/>
                      <a:r>
                        <a:rPr lang="en-US" sz="1400"/>
                        <a:t>129491</a:t>
                      </a:r>
                    </a:p>
                  </a:txBody>
                  <a:tcPr anchor="ctr"/>
                </a:tc>
                <a:tc>
                  <a:txBody>
                    <a:bodyPr/>
                    <a:lstStyle/>
                    <a:p>
                      <a:pPr algn="ctr"/>
                      <a:r>
                        <a:rPr lang="en-US" sz="1400"/>
                        <a:t>313271.5</a:t>
                      </a:r>
                    </a:p>
                  </a:txBody>
                  <a:tcPr anchor="ctr"/>
                </a:tc>
                <a:extLst>
                  <a:ext uri="{0D108BD9-81ED-4DB2-BD59-A6C34878D82A}">
                    <a16:rowId xmlns:a16="http://schemas.microsoft.com/office/drawing/2014/main" val="4280356165"/>
                  </a:ext>
                </a:extLst>
              </a:tr>
              <a:tr h="315193">
                <a:tc>
                  <a:txBody>
                    <a:bodyPr/>
                    <a:lstStyle/>
                    <a:p>
                      <a:pPr algn="ctr"/>
                      <a:r>
                        <a:rPr lang="en-US" sz="1400"/>
                        <a:t>A</a:t>
                      </a:r>
                      <a:r>
                        <a:rPr lang="en-US" sz="1400" baseline="-25000"/>
                        <a:t>2</a:t>
                      </a:r>
                    </a:p>
                  </a:txBody>
                  <a:tcPr anchor="ctr"/>
                </a:tc>
                <a:tc>
                  <a:txBody>
                    <a:bodyPr/>
                    <a:lstStyle/>
                    <a:p>
                      <a:pPr algn="ctr"/>
                      <a:r>
                        <a:rPr lang="en-US" sz="1400"/>
                        <a:t>1/days</a:t>
                      </a:r>
                    </a:p>
                  </a:txBody>
                  <a:tcPr anchor="ctr"/>
                </a:tc>
                <a:tc>
                  <a:txBody>
                    <a:bodyPr/>
                    <a:lstStyle/>
                    <a:p>
                      <a:pPr algn="ctr"/>
                      <a:r>
                        <a:rPr lang="en-US" sz="1400"/>
                        <a:t>5.64 × 10</a:t>
                      </a:r>
                      <a:r>
                        <a:rPr lang="en-US" sz="1400" baseline="30000"/>
                        <a:t>28</a:t>
                      </a:r>
                      <a:endParaRPr lang="en-US" sz="1400"/>
                    </a:p>
                  </a:txBody>
                  <a:tcPr anchor="ctr"/>
                </a:tc>
                <a:tc>
                  <a:txBody>
                    <a:bodyPr/>
                    <a:lstStyle/>
                    <a:p>
                      <a:pPr algn="ctr"/>
                      <a:r>
                        <a:rPr lang="en-US" sz="1400"/>
                        <a:t>7.8 × 10</a:t>
                      </a:r>
                      <a:r>
                        <a:rPr lang="en-US" sz="1400" baseline="30000"/>
                        <a:t>19</a:t>
                      </a:r>
                    </a:p>
                  </a:txBody>
                  <a:tcPr anchor="ctr"/>
                </a:tc>
                <a:extLst>
                  <a:ext uri="{0D108BD9-81ED-4DB2-BD59-A6C34878D82A}">
                    <a16:rowId xmlns:a16="http://schemas.microsoft.com/office/drawing/2014/main" val="2219070331"/>
                  </a:ext>
                </a:extLst>
              </a:tr>
              <a:tr h="315193">
                <a:tc>
                  <a:txBody>
                    <a:bodyPr/>
                    <a:lstStyle/>
                    <a:p>
                      <a:pPr algn="ctr"/>
                      <a:r>
                        <a:rPr lang="en-US" sz="1400"/>
                        <a:t>E</a:t>
                      </a:r>
                      <a:r>
                        <a:rPr lang="en-US" sz="1400" baseline="-25000"/>
                        <a:t>2</a:t>
                      </a:r>
                    </a:p>
                  </a:txBody>
                  <a:tcPr anchor="ctr"/>
                </a:tc>
                <a:tc>
                  <a:txBody>
                    <a:bodyPr/>
                    <a:lstStyle/>
                    <a:p>
                      <a:pPr algn="ctr"/>
                      <a:r>
                        <a:rPr lang="en-US" sz="1400"/>
                        <a:t>J/mol</a:t>
                      </a:r>
                    </a:p>
                  </a:txBody>
                  <a:tcPr anchor="ctr"/>
                </a:tc>
                <a:tc>
                  <a:txBody>
                    <a:bodyPr/>
                    <a:lstStyle/>
                    <a:p>
                      <a:pPr algn="ctr"/>
                      <a:r>
                        <a:rPr lang="en-US" sz="1400"/>
                        <a:t>181686</a:t>
                      </a:r>
                    </a:p>
                  </a:txBody>
                  <a:tcPr anchor="ctr"/>
                </a:tc>
                <a:tc>
                  <a:txBody>
                    <a:bodyPr/>
                    <a:lstStyle/>
                    <a:p>
                      <a:pPr algn="ctr"/>
                      <a:r>
                        <a:rPr lang="en-US" sz="1400"/>
                        <a:t>115714.2</a:t>
                      </a:r>
                    </a:p>
                  </a:txBody>
                  <a:tcPr anchor="ctr"/>
                </a:tc>
                <a:extLst>
                  <a:ext uri="{0D108BD9-81ED-4DB2-BD59-A6C34878D82A}">
                    <a16:rowId xmlns:a16="http://schemas.microsoft.com/office/drawing/2014/main" val="982411097"/>
                  </a:ext>
                </a:extLst>
              </a:tr>
              <a:tr h="315193">
                <a:tc>
                  <a:txBody>
                    <a:bodyPr/>
                    <a:lstStyle/>
                    <a:p>
                      <a:pPr algn="ctr"/>
                      <a:r>
                        <a:rPr lang="en-US" sz="1400"/>
                        <a:t>m</a:t>
                      </a:r>
                    </a:p>
                  </a:txBody>
                  <a:tcPr anchor="ctr"/>
                </a:tc>
                <a:tc>
                  <a:txBody>
                    <a:bodyPr/>
                    <a:lstStyle/>
                    <a:p>
                      <a:pPr algn="ctr"/>
                      <a:endParaRPr lang="en-US" sz="1400"/>
                    </a:p>
                  </a:txBody>
                  <a:tcPr anchor="ctr"/>
                </a:tc>
                <a:tc>
                  <a:txBody>
                    <a:bodyPr/>
                    <a:lstStyle/>
                    <a:p>
                      <a:pPr algn="ctr"/>
                      <a:r>
                        <a:rPr lang="en-US" sz="1400"/>
                        <a:t>2.35</a:t>
                      </a:r>
                    </a:p>
                  </a:txBody>
                  <a:tcPr anchor="ctr"/>
                </a:tc>
                <a:tc>
                  <a:txBody>
                    <a:bodyPr/>
                    <a:lstStyle/>
                    <a:p>
                      <a:pPr algn="ctr"/>
                      <a:r>
                        <a:rPr lang="en-US" sz="1400"/>
                        <a:t>1.565</a:t>
                      </a:r>
                    </a:p>
                  </a:txBody>
                  <a:tcPr anchor="ctr"/>
                </a:tc>
                <a:extLst>
                  <a:ext uri="{0D108BD9-81ED-4DB2-BD59-A6C34878D82A}">
                    <a16:rowId xmlns:a16="http://schemas.microsoft.com/office/drawing/2014/main" val="3639036658"/>
                  </a:ext>
                </a:extLst>
              </a:tr>
              <a:tr h="315193">
                <a:tc>
                  <a:txBody>
                    <a:bodyPr/>
                    <a:lstStyle/>
                    <a:p>
                      <a:pPr algn="ctr"/>
                      <a:r>
                        <a:rPr lang="en-US" sz="1400"/>
                        <a:t>n</a:t>
                      </a:r>
                    </a:p>
                  </a:txBody>
                  <a:tcPr anchor="ctr"/>
                </a:tc>
                <a:tc>
                  <a:txBody>
                    <a:bodyPr/>
                    <a:lstStyle/>
                    <a:p>
                      <a:pPr algn="ctr"/>
                      <a:endParaRPr lang="en-US" sz="1400"/>
                    </a:p>
                  </a:txBody>
                  <a:tcPr anchor="ctr"/>
                </a:tc>
                <a:tc>
                  <a:txBody>
                    <a:bodyPr/>
                    <a:lstStyle/>
                    <a:p>
                      <a:pPr algn="ctr"/>
                      <a:r>
                        <a:rPr lang="en-US" sz="1400"/>
                        <a:t>1.13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1.920</a:t>
                      </a:r>
                    </a:p>
                  </a:txBody>
                  <a:tcPr anchor="ctr"/>
                </a:tc>
                <a:extLst>
                  <a:ext uri="{0D108BD9-81ED-4DB2-BD59-A6C34878D82A}">
                    <a16:rowId xmlns:a16="http://schemas.microsoft.com/office/drawing/2014/main" val="3235254820"/>
                  </a:ext>
                </a:extLst>
              </a:tr>
            </a:tbl>
          </a:graphicData>
        </a:graphic>
      </p:graphicFrame>
      <p:sp>
        <p:nvSpPr>
          <p:cNvPr id="3" name="Rectangle 2">
            <a:extLst>
              <a:ext uri="{FF2B5EF4-FFF2-40B4-BE49-F238E27FC236}">
                <a16:creationId xmlns:a16="http://schemas.microsoft.com/office/drawing/2014/main" id="{FB2A282F-B18A-9269-7FDB-7A1AC15FE65F}"/>
              </a:ext>
            </a:extLst>
          </p:cNvPr>
          <p:cNvSpPr/>
          <p:nvPr/>
        </p:nvSpPr>
        <p:spPr>
          <a:xfrm>
            <a:off x="379412" y="3355848"/>
            <a:ext cx="11433175" cy="914400"/>
          </a:xfrm>
          <a:prstGeom prst="rect">
            <a:avLst/>
          </a:prstGeom>
          <a:noFill/>
          <a:ln w="28575">
            <a:solidFill>
              <a:srgbClr val="003DE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339760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A620-2E4F-FF45-D8B5-525A424429FD}"/>
              </a:ext>
            </a:extLst>
          </p:cNvPr>
          <p:cNvSpPr>
            <a:spLocks noGrp="1"/>
          </p:cNvSpPr>
          <p:nvPr>
            <p:ph type="title"/>
          </p:nvPr>
        </p:nvSpPr>
        <p:spPr/>
        <p:txBody>
          <a:bodyPr/>
          <a:lstStyle/>
          <a:p>
            <a:r>
              <a:rPr lang="en-US" sz="2400" dirty="0"/>
              <a:t>Temperature evolution over time reveals a sharp rise at the center of the cylinder for AEM 2, while it stabilizes to the surrounding temperature for AEM 1</a:t>
            </a:r>
          </a:p>
        </p:txBody>
      </p:sp>
      <p:pic>
        <p:nvPicPr>
          <p:cNvPr id="5" name="AIBN_Ti_10_TA_35">
            <a:hlinkClick r:id="" action="ppaction://media"/>
            <a:extLst>
              <a:ext uri="{FF2B5EF4-FFF2-40B4-BE49-F238E27FC236}">
                <a16:creationId xmlns:a16="http://schemas.microsoft.com/office/drawing/2014/main" id="{CA735582-7AC1-F0B0-FCF6-22B7145E4820}"/>
              </a:ext>
            </a:extLst>
          </p:cNvPr>
          <p:cNvPicPr>
            <a:picLocks noGrp="1" noChangeAspect="1"/>
          </p:cNvPicPr>
          <p:nvPr>
            <p:ph sz="quarter" idx="15"/>
            <a:videoFile r:link="rId2"/>
            <p:extLst>
              <p:ext uri="{DAA4B4D4-6D71-4841-9C94-3DE7FCFB9230}">
                <p14:media xmlns:p14="http://schemas.microsoft.com/office/powerpoint/2010/main" r:embed="rId1"/>
              </p:ext>
            </p:extLst>
          </p:nvPr>
        </p:nvPicPr>
        <p:blipFill>
          <a:blip r:embed="rId6"/>
          <a:stretch>
            <a:fillRect/>
          </a:stretch>
        </p:blipFill>
        <p:spPr>
          <a:xfrm>
            <a:off x="379413" y="2121979"/>
            <a:ext cx="5715000" cy="2794000"/>
          </a:xfrm>
        </p:spPr>
      </p:pic>
      <p:pic>
        <p:nvPicPr>
          <p:cNvPr id="6" name="V65_Ti_10_TA_35">
            <a:hlinkClick r:id="" action="ppaction://media"/>
            <a:extLst>
              <a:ext uri="{FF2B5EF4-FFF2-40B4-BE49-F238E27FC236}">
                <a16:creationId xmlns:a16="http://schemas.microsoft.com/office/drawing/2014/main" id="{FAD3A2A7-A967-3F96-9421-736D91CD2E9C}"/>
              </a:ext>
            </a:extLst>
          </p:cNvPr>
          <p:cNvPicPr>
            <a:picLocks noGrp="1" noChangeAspect="1"/>
          </p:cNvPicPr>
          <p:nvPr>
            <p:ph sz="quarter" idx="16"/>
            <a:videoFile r:link="rId4"/>
            <p:extLst>
              <p:ext uri="{DAA4B4D4-6D71-4841-9C94-3DE7FCFB9230}">
                <p14:media xmlns:p14="http://schemas.microsoft.com/office/powerpoint/2010/main" r:embed="rId3"/>
              </p:ext>
            </p:extLst>
          </p:nvPr>
        </p:nvPicPr>
        <p:blipFill>
          <a:blip r:embed="rId7"/>
          <a:stretch>
            <a:fillRect/>
          </a:stretch>
        </p:blipFill>
        <p:spPr>
          <a:xfrm>
            <a:off x="6096000" y="2121979"/>
            <a:ext cx="5715000" cy="2794000"/>
          </a:xfrm>
        </p:spPr>
      </p:pic>
      <p:sp>
        <p:nvSpPr>
          <p:cNvPr id="7" name="TextBox 6">
            <a:extLst>
              <a:ext uri="{FF2B5EF4-FFF2-40B4-BE49-F238E27FC236}">
                <a16:creationId xmlns:a16="http://schemas.microsoft.com/office/drawing/2014/main" id="{54E9B210-4B94-57C2-DE43-40B5C1144D79}"/>
              </a:ext>
            </a:extLst>
          </p:cNvPr>
          <p:cNvSpPr txBox="1"/>
          <p:nvPr/>
        </p:nvSpPr>
        <p:spPr>
          <a:xfrm>
            <a:off x="2750530" y="1527917"/>
            <a:ext cx="972765" cy="307777"/>
          </a:xfrm>
          <a:prstGeom prst="rect">
            <a:avLst/>
          </a:prstGeom>
          <a:noFill/>
        </p:spPr>
        <p:txBody>
          <a:bodyPr wrap="square" lIns="0" tIns="0" rIns="0" bIns="0" rtlCol="0">
            <a:spAutoFit/>
          </a:bodyPr>
          <a:lstStyle/>
          <a:p>
            <a:pPr algn="ctr"/>
            <a:r>
              <a:rPr lang="en-US" sz="2000" b="1" dirty="0"/>
              <a:t>AEM 1</a:t>
            </a:r>
          </a:p>
        </p:txBody>
      </p:sp>
      <p:sp>
        <p:nvSpPr>
          <p:cNvPr id="8" name="TextBox 7">
            <a:extLst>
              <a:ext uri="{FF2B5EF4-FFF2-40B4-BE49-F238E27FC236}">
                <a16:creationId xmlns:a16="http://schemas.microsoft.com/office/drawing/2014/main" id="{96F58019-D22A-73A1-259C-C1120476C2C0}"/>
              </a:ext>
            </a:extLst>
          </p:cNvPr>
          <p:cNvSpPr txBox="1"/>
          <p:nvPr/>
        </p:nvSpPr>
        <p:spPr>
          <a:xfrm>
            <a:off x="8468707" y="1527916"/>
            <a:ext cx="972765" cy="307777"/>
          </a:xfrm>
          <a:prstGeom prst="rect">
            <a:avLst/>
          </a:prstGeom>
          <a:noFill/>
        </p:spPr>
        <p:txBody>
          <a:bodyPr wrap="square" lIns="0" tIns="0" rIns="0" bIns="0" rtlCol="0">
            <a:spAutoFit/>
          </a:bodyPr>
          <a:lstStyle/>
          <a:p>
            <a:pPr algn="ctr"/>
            <a:r>
              <a:rPr lang="en-US" sz="2000" b="1" dirty="0"/>
              <a:t>AEM 2</a:t>
            </a:r>
          </a:p>
        </p:txBody>
      </p:sp>
      <p:sp>
        <p:nvSpPr>
          <p:cNvPr id="9" name="TextBox 8">
            <a:extLst>
              <a:ext uri="{FF2B5EF4-FFF2-40B4-BE49-F238E27FC236}">
                <a16:creationId xmlns:a16="http://schemas.microsoft.com/office/drawing/2014/main" id="{9B700747-1398-8117-37DF-4DCC65D17F31}"/>
              </a:ext>
            </a:extLst>
          </p:cNvPr>
          <p:cNvSpPr txBox="1"/>
          <p:nvPr/>
        </p:nvSpPr>
        <p:spPr>
          <a:xfrm>
            <a:off x="2623131" y="5697084"/>
            <a:ext cx="6937797" cy="276999"/>
          </a:xfrm>
          <a:prstGeom prst="rect">
            <a:avLst/>
          </a:prstGeom>
          <a:noFill/>
        </p:spPr>
        <p:txBody>
          <a:bodyPr wrap="none" lIns="0" tIns="0" rIns="0" bIns="0" rtlCol="0">
            <a:spAutoFit/>
          </a:bodyPr>
          <a:lstStyle/>
          <a:p>
            <a:r>
              <a:rPr lang="en-US"/>
              <a:t>Graphs on the right are plotted at the mid-plane, z = 0 for r = 0 to R</a:t>
            </a:r>
          </a:p>
        </p:txBody>
      </p:sp>
      <p:sp>
        <p:nvSpPr>
          <p:cNvPr id="10" name="TextBox 9">
            <a:extLst>
              <a:ext uri="{FF2B5EF4-FFF2-40B4-BE49-F238E27FC236}">
                <a16:creationId xmlns:a16="http://schemas.microsoft.com/office/drawing/2014/main" id="{400FD702-DE07-18A0-DAB0-41325359BA24}"/>
              </a:ext>
            </a:extLst>
          </p:cNvPr>
          <p:cNvSpPr txBox="1"/>
          <p:nvPr/>
        </p:nvSpPr>
        <p:spPr>
          <a:xfrm>
            <a:off x="725677" y="3403732"/>
            <a:ext cx="440826" cy="246221"/>
          </a:xfrm>
          <a:prstGeom prst="rect">
            <a:avLst/>
          </a:prstGeom>
          <a:noFill/>
        </p:spPr>
        <p:txBody>
          <a:bodyPr wrap="none" lIns="0" tIns="0" rIns="0" bIns="0" rtlCol="0">
            <a:spAutoFit/>
          </a:bodyPr>
          <a:lstStyle/>
          <a:p>
            <a:r>
              <a:rPr lang="en-US" sz="1600">
                <a:solidFill>
                  <a:schemeClr val="bg1"/>
                </a:solidFill>
              </a:rPr>
              <a:t>z = 0</a:t>
            </a:r>
          </a:p>
        </p:txBody>
      </p:sp>
      <p:sp>
        <p:nvSpPr>
          <p:cNvPr id="11" name="TextBox 10">
            <a:extLst>
              <a:ext uri="{FF2B5EF4-FFF2-40B4-BE49-F238E27FC236}">
                <a16:creationId xmlns:a16="http://schemas.microsoft.com/office/drawing/2014/main" id="{11A6895F-CD7C-C44F-CDB9-40C80859567A}"/>
              </a:ext>
            </a:extLst>
          </p:cNvPr>
          <p:cNvSpPr txBox="1"/>
          <p:nvPr/>
        </p:nvSpPr>
        <p:spPr>
          <a:xfrm>
            <a:off x="1047346" y="4284695"/>
            <a:ext cx="416781" cy="246221"/>
          </a:xfrm>
          <a:prstGeom prst="rect">
            <a:avLst/>
          </a:prstGeom>
          <a:noFill/>
        </p:spPr>
        <p:txBody>
          <a:bodyPr wrap="none" lIns="0" tIns="0" rIns="0" bIns="0" rtlCol="0">
            <a:spAutoFit/>
          </a:bodyPr>
          <a:lstStyle/>
          <a:p>
            <a:r>
              <a:rPr lang="en-US" sz="1600">
                <a:solidFill>
                  <a:schemeClr val="bg1"/>
                </a:solidFill>
              </a:rPr>
              <a:t>r = 0</a:t>
            </a:r>
          </a:p>
        </p:txBody>
      </p:sp>
      <p:sp>
        <p:nvSpPr>
          <p:cNvPr id="12" name="TextBox 11">
            <a:extLst>
              <a:ext uri="{FF2B5EF4-FFF2-40B4-BE49-F238E27FC236}">
                <a16:creationId xmlns:a16="http://schemas.microsoft.com/office/drawing/2014/main" id="{3CFC1F72-CC2C-4609-DD01-AA4268E294B7}"/>
              </a:ext>
            </a:extLst>
          </p:cNvPr>
          <p:cNvSpPr txBox="1"/>
          <p:nvPr/>
        </p:nvSpPr>
        <p:spPr>
          <a:xfrm>
            <a:off x="2052786" y="4284694"/>
            <a:ext cx="426399" cy="246221"/>
          </a:xfrm>
          <a:prstGeom prst="rect">
            <a:avLst/>
          </a:prstGeom>
          <a:noFill/>
        </p:spPr>
        <p:txBody>
          <a:bodyPr wrap="none" lIns="0" tIns="0" rIns="0" bIns="0" rtlCol="0">
            <a:spAutoFit/>
          </a:bodyPr>
          <a:lstStyle/>
          <a:p>
            <a:r>
              <a:rPr lang="en-US" sz="1600">
                <a:solidFill>
                  <a:schemeClr val="bg1"/>
                </a:solidFill>
              </a:rPr>
              <a:t>r = R</a:t>
            </a:r>
          </a:p>
        </p:txBody>
      </p:sp>
      <p:sp>
        <p:nvSpPr>
          <p:cNvPr id="13" name="TextBox 12">
            <a:extLst>
              <a:ext uri="{FF2B5EF4-FFF2-40B4-BE49-F238E27FC236}">
                <a16:creationId xmlns:a16="http://schemas.microsoft.com/office/drawing/2014/main" id="{2389A253-54C5-ED51-1D7F-AA19550C2629}"/>
              </a:ext>
            </a:extLst>
          </p:cNvPr>
          <p:cNvSpPr txBox="1"/>
          <p:nvPr/>
        </p:nvSpPr>
        <p:spPr>
          <a:xfrm>
            <a:off x="552812" y="2137706"/>
            <a:ext cx="695703" cy="246221"/>
          </a:xfrm>
          <a:prstGeom prst="rect">
            <a:avLst/>
          </a:prstGeom>
          <a:noFill/>
        </p:spPr>
        <p:txBody>
          <a:bodyPr wrap="none" lIns="0" tIns="0" rIns="0" bIns="0" rtlCol="0">
            <a:spAutoFit/>
          </a:bodyPr>
          <a:lstStyle/>
          <a:p>
            <a:r>
              <a:rPr lang="en-US" sz="1600">
                <a:solidFill>
                  <a:schemeClr val="bg1"/>
                </a:solidFill>
              </a:rPr>
              <a:t>z = H/2</a:t>
            </a:r>
          </a:p>
        </p:txBody>
      </p:sp>
    </p:spTree>
    <p:extLst>
      <p:ext uri="{BB962C8B-B14F-4D97-AF65-F5344CB8AC3E}">
        <p14:creationId xmlns:p14="http://schemas.microsoft.com/office/powerpoint/2010/main" val="201321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00" fill="hold"/>
                                        <p:tgtEl>
                                          <p:spTgt spid="5"/>
                                        </p:tgtEl>
                                      </p:cBhvr>
                                    </p:cmd>
                                  </p:childTnLst>
                                </p:cTn>
                              </p:par>
                            </p:childTnLst>
                          </p:cTn>
                        </p:par>
                        <p:par>
                          <p:cTn id="7" fill="hold">
                            <p:stCondLst>
                              <p:cond delay="43000"/>
                            </p:stCondLst>
                            <p:childTnLst>
                              <p:par>
                                <p:cTn id="8" presetID="1" presetClass="mediacall" presetSubtype="0" fill="hold" nodeType="afterEffect">
                                  <p:stCondLst>
                                    <p:cond delay="0"/>
                                  </p:stCondLst>
                                  <p:childTnLst>
                                    <p:cmd type="call" cmd="playFrom(0.0)">
                                      <p:cBhvr>
                                        <p:cTn id="9" dur="5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5"/>
                </p:tgtEl>
              </p:cMediaNode>
            </p:video>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ocumentclass{article}&#10;\usepackage{amsmath}&#10;\pagestyle{empty}&#10;\begin{document}&#10;&#10;&#10;\begin{align*}&#10;\rho C_p \frac{\partial T}{\partial t} = k \nabla^2 T + \rho{\Delta H_g}\frac{d\alpha}{dt}&#10;\end{align*}&#10;&#10;\end{document}" title="IguanaTex Bitmap Display">
            <a:extLst>
              <a:ext uri="{FF2B5EF4-FFF2-40B4-BE49-F238E27FC236}">
                <a16:creationId xmlns:a16="http://schemas.microsoft.com/office/drawing/2014/main" id="{7016431A-BC06-3BBA-57FE-A5248D031247}"/>
              </a:ext>
            </a:extLst>
          </p:cNvPr>
          <p:cNvPicPr>
            <a:picLocks noChangeAspect="1"/>
          </p:cNvPicPr>
          <p:nvPr>
            <p:custDataLst>
              <p:tags r:id="rId1"/>
            </p:custDataLst>
          </p:nvPr>
        </p:nvPicPr>
        <p:blipFill>
          <a:blip r:embed="rId3"/>
          <a:stretch>
            <a:fillRect/>
          </a:stretch>
        </p:blipFill>
        <p:spPr>
          <a:xfrm>
            <a:off x="6847607" y="5551819"/>
            <a:ext cx="2828282" cy="484808"/>
          </a:xfrm>
          <a:prstGeom prst="rect">
            <a:avLst/>
          </a:prstGeom>
        </p:spPr>
      </p:pic>
      <p:sp>
        <p:nvSpPr>
          <p:cNvPr id="2" name="Title 1">
            <a:extLst>
              <a:ext uri="{FF2B5EF4-FFF2-40B4-BE49-F238E27FC236}">
                <a16:creationId xmlns:a16="http://schemas.microsoft.com/office/drawing/2014/main" id="{F3EC1A34-E5A0-461F-0633-6444F8193983}"/>
              </a:ext>
            </a:extLst>
          </p:cNvPr>
          <p:cNvSpPr>
            <a:spLocks noGrp="1"/>
          </p:cNvSpPr>
          <p:nvPr>
            <p:ph type="title"/>
          </p:nvPr>
        </p:nvSpPr>
        <p:spPr/>
        <p:txBody>
          <a:bodyPr/>
          <a:lstStyle/>
          <a:p>
            <a:r>
              <a:rPr lang="en-US" sz="2400" dirty="0"/>
              <a:t>To understand this behavior, let us decouple the energy equation from kinetics equation</a:t>
            </a:r>
          </a:p>
        </p:txBody>
      </p:sp>
      <p:sp>
        <p:nvSpPr>
          <p:cNvPr id="4" name="Cylinder 3">
            <a:extLst>
              <a:ext uri="{FF2B5EF4-FFF2-40B4-BE49-F238E27FC236}">
                <a16:creationId xmlns:a16="http://schemas.microsoft.com/office/drawing/2014/main" id="{31F4772A-B73B-D389-FF65-F3A26047FF41}"/>
              </a:ext>
            </a:extLst>
          </p:cNvPr>
          <p:cNvSpPr/>
          <p:nvPr/>
        </p:nvSpPr>
        <p:spPr>
          <a:xfrm>
            <a:off x="1108108" y="2710223"/>
            <a:ext cx="1128408" cy="1770434"/>
          </a:xfrm>
          <a:prstGeom prst="ca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6" name="Straight Connector 5">
            <a:extLst>
              <a:ext uri="{FF2B5EF4-FFF2-40B4-BE49-F238E27FC236}">
                <a16:creationId xmlns:a16="http://schemas.microsoft.com/office/drawing/2014/main" id="{988611C0-63C4-F863-B896-F7490413717D}"/>
              </a:ext>
            </a:extLst>
          </p:cNvPr>
          <p:cNvCxnSpPr/>
          <p:nvPr/>
        </p:nvCxnSpPr>
        <p:spPr>
          <a:xfrm>
            <a:off x="1672312" y="2107109"/>
            <a:ext cx="0" cy="2752928"/>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3393F4-DE98-B2D7-BFA2-77F38E372377}"/>
              </a:ext>
            </a:extLst>
          </p:cNvPr>
          <p:cNvCxnSpPr>
            <a:cxnSpLocks/>
          </p:cNvCxnSpPr>
          <p:nvPr/>
        </p:nvCxnSpPr>
        <p:spPr>
          <a:xfrm flipH="1">
            <a:off x="824384" y="3631108"/>
            <a:ext cx="1695855"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968E3-3E87-B6E1-64E0-7A3C5F6A5349}"/>
              </a:ext>
            </a:extLst>
          </p:cNvPr>
          <p:cNvSpPr txBox="1"/>
          <p:nvPr/>
        </p:nvSpPr>
        <p:spPr>
          <a:xfrm>
            <a:off x="2927180" y="3011782"/>
            <a:ext cx="1109278" cy="307777"/>
          </a:xfrm>
          <a:prstGeom prst="rect">
            <a:avLst/>
          </a:prstGeom>
          <a:noFill/>
        </p:spPr>
        <p:txBody>
          <a:bodyPr wrap="none" lIns="0" tIns="0" rIns="0" bIns="0" rtlCol="0">
            <a:spAutoFit/>
          </a:bodyPr>
          <a:lstStyle/>
          <a:p>
            <a:r>
              <a:rPr lang="en-US" sz="2000"/>
              <a:t>T</a:t>
            </a:r>
            <a:r>
              <a:rPr lang="en-US" sz="2000" baseline="-25000"/>
              <a:t>A</a:t>
            </a:r>
            <a:r>
              <a:rPr lang="en-US" sz="2000"/>
              <a:t> = 35 C</a:t>
            </a:r>
          </a:p>
        </p:txBody>
      </p:sp>
      <p:sp>
        <p:nvSpPr>
          <p:cNvPr id="10" name="TextBox 9">
            <a:extLst>
              <a:ext uri="{FF2B5EF4-FFF2-40B4-BE49-F238E27FC236}">
                <a16:creationId xmlns:a16="http://schemas.microsoft.com/office/drawing/2014/main" id="{951DBED0-C0B9-BFE5-596C-7E8D3049361F}"/>
              </a:ext>
            </a:extLst>
          </p:cNvPr>
          <p:cNvSpPr txBox="1"/>
          <p:nvPr/>
        </p:nvSpPr>
        <p:spPr>
          <a:xfrm>
            <a:off x="1185929" y="3986915"/>
            <a:ext cx="1029128" cy="307777"/>
          </a:xfrm>
          <a:prstGeom prst="rect">
            <a:avLst/>
          </a:prstGeom>
          <a:noFill/>
        </p:spPr>
        <p:txBody>
          <a:bodyPr wrap="none" lIns="0" tIns="0" rIns="0" bIns="0" rtlCol="0">
            <a:spAutoFit/>
          </a:bodyPr>
          <a:lstStyle/>
          <a:p>
            <a:r>
              <a:rPr lang="en-US" sz="2000"/>
              <a:t>T</a:t>
            </a:r>
            <a:r>
              <a:rPr lang="en-US" sz="2000" baseline="-25000"/>
              <a:t>i</a:t>
            </a:r>
            <a:r>
              <a:rPr lang="en-US" sz="2000"/>
              <a:t> = 10 C</a:t>
            </a:r>
          </a:p>
        </p:txBody>
      </p:sp>
      <p:sp>
        <p:nvSpPr>
          <p:cNvPr id="11" name="TextBox 10">
            <a:extLst>
              <a:ext uri="{FF2B5EF4-FFF2-40B4-BE49-F238E27FC236}">
                <a16:creationId xmlns:a16="http://schemas.microsoft.com/office/drawing/2014/main" id="{47BBDBC5-4B39-720E-6371-99E4848FB2DD}"/>
              </a:ext>
            </a:extLst>
          </p:cNvPr>
          <p:cNvSpPr txBox="1"/>
          <p:nvPr/>
        </p:nvSpPr>
        <p:spPr>
          <a:xfrm>
            <a:off x="5062031" y="1905506"/>
            <a:ext cx="6305585" cy="3323987"/>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dirty="0"/>
              <a:t>Initial temperature of both materials = 10 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Plot the temperature and reaction progress (</a:t>
            </a:r>
            <a:r>
              <a:rPr lang="en-US" dirty="0">
                <a:latin typeface="Symbol" panose="05050102010706020507" pitchFamily="18" charset="2"/>
              </a:rPr>
              <a:t>a</a:t>
            </a:r>
            <a:r>
              <a:rPr lang="en-US" dirty="0"/>
              <a:t>) variation with time at the center of the cylinder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will also assume that the container thicknesses are negligible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simplicity, we will turn off the heat generation term in the energy equation </a:t>
            </a:r>
            <a:r>
              <a:rPr lang="en-US" u="sng" dirty="0">
                <a:solidFill>
                  <a:srgbClr val="00C7E6"/>
                </a:solidFill>
              </a:rPr>
              <a:t>decoupling the energy equation from the kinetics equation</a:t>
            </a:r>
          </a:p>
          <a:p>
            <a:pPr marL="342900" indent="-342900">
              <a:buFont typeface="Arial" panose="020B0604020202020204" pitchFamily="34" charset="0"/>
              <a:buChar char="•"/>
            </a:pPr>
            <a:endParaRPr lang="en-US" dirty="0"/>
          </a:p>
        </p:txBody>
      </p:sp>
      <p:sp>
        <p:nvSpPr>
          <p:cNvPr id="12" name="Star: 5 Points 11">
            <a:extLst>
              <a:ext uri="{FF2B5EF4-FFF2-40B4-BE49-F238E27FC236}">
                <a16:creationId xmlns:a16="http://schemas.microsoft.com/office/drawing/2014/main" id="{7BEA3958-8DCA-5214-B24A-5CBD44CE9D3C}"/>
              </a:ext>
            </a:extLst>
          </p:cNvPr>
          <p:cNvSpPr/>
          <p:nvPr/>
        </p:nvSpPr>
        <p:spPr>
          <a:xfrm>
            <a:off x="1443711" y="3405752"/>
            <a:ext cx="457200" cy="41828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15" name="Straight Arrow Connector 14">
            <a:extLst>
              <a:ext uri="{FF2B5EF4-FFF2-40B4-BE49-F238E27FC236}">
                <a16:creationId xmlns:a16="http://schemas.microsoft.com/office/drawing/2014/main" id="{EDC089D4-98E5-2B82-28F2-5CEF6684F547}"/>
              </a:ext>
            </a:extLst>
          </p:cNvPr>
          <p:cNvCxnSpPr/>
          <p:nvPr/>
        </p:nvCxnSpPr>
        <p:spPr>
          <a:xfrm flipV="1">
            <a:off x="8849211" y="5211754"/>
            <a:ext cx="840721" cy="1003852"/>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C458FC-8052-C1C4-EA14-3846FAE32694}"/>
              </a:ext>
            </a:extLst>
          </p:cNvPr>
          <p:cNvSpPr txBox="1"/>
          <p:nvPr/>
        </p:nvSpPr>
        <p:spPr>
          <a:xfrm>
            <a:off x="9823246" y="5034624"/>
            <a:ext cx="149080" cy="307777"/>
          </a:xfrm>
          <a:prstGeom prst="rect">
            <a:avLst/>
          </a:prstGeom>
          <a:noFill/>
        </p:spPr>
        <p:txBody>
          <a:bodyPr wrap="none" lIns="0" tIns="0" rIns="0" bIns="0" rtlCol="0">
            <a:spAutoFit/>
          </a:bodyPr>
          <a:lstStyle/>
          <a:p>
            <a:r>
              <a:rPr lang="en-US" sz="2000"/>
              <a:t>0</a:t>
            </a:r>
          </a:p>
        </p:txBody>
      </p:sp>
    </p:spTree>
    <p:extLst>
      <p:ext uri="{BB962C8B-B14F-4D97-AF65-F5344CB8AC3E}">
        <p14:creationId xmlns:p14="http://schemas.microsoft.com/office/powerpoint/2010/main" val="285230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01F6-49F8-81C7-5B33-0D611F645D2D}"/>
              </a:ext>
            </a:extLst>
          </p:cNvPr>
          <p:cNvSpPr>
            <a:spLocks noGrp="1"/>
          </p:cNvSpPr>
          <p:nvPr>
            <p:ph type="title"/>
          </p:nvPr>
        </p:nvSpPr>
        <p:spPr/>
        <p:txBody>
          <a:bodyPr/>
          <a:lstStyle/>
          <a:p>
            <a:r>
              <a:rPr lang="en-US" sz="2400" dirty="0"/>
              <a:t>Maximum Temperature variation with time at the cylinder center is almost identical for both containers but they show drastically different behavior with reaction progress</a:t>
            </a:r>
          </a:p>
        </p:txBody>
      </p:sp>
      <p:sp>
        <p:nvSpPr>
          <p:cNvPr id="13" name="TextBox 12">
            <a:extLst>
              <a:ext uri="{FF2B5EF4-FFF2-40B4-BE49-F238E27FC236}">
                <a16:creationId xmlns:a16="http://schemas.microsoft.com/office/drawing/2014/main" id="{C8C4A783-7FD8-04DD-73F7-E5D4EFAE8F9B}"/>
              </a:ext>
            </a:extLst>
          </p:cNvPr>
          <p:cNvSpPr txBox="1"/>
          <p:nvPr/>
        </p:nvSpPr>
        <p:spPr>
          <a:xfrm>
            <a:off x="6343646" y="1618264"/>
            <a:ext cx="4624664" cy="307777"/>
          </a:xfrm>
          <a:prstGeom prst="rect">
            <a:avLst/>
          </a:prstGeom>
          <a:noFill/>
        </p:spPr>
        <p:txBody>
          <a:bodyPr wrap="none" lIns="0" tIns="0" rIns="0" bIns="0" rtlCol="0">
            <a:spAutoFit/>
          </a:bodyPr>
          <a:lstStyle/>
          <a:p>
            <a:r>
              <a:rPr lang="en-US" sz="2000" b="1" dirty="0"/>
              <a:t>Reaction is almost complete for AEM 2</a:t>
            </a:r>
          </a:p>
        </p:txBody>
      </p:sp>
      <p:pic>
        <p:nvPicPr>
          <p:cNvPr id="16" name="Content Placeholder 15" descr="A graph with red and blue lines&#10;&#10;Description automatically generated">
            <a:extLst>
              <a:ext uri="{FF2B5EF4-FFF2-40B4-BE49-F238E27FC236}">
                <a16:creationId xmlns:a16="http://schemas.microsoft.com/office/drawing/2014/main" id="{FB3D17AF-48B5-ADF1-1F4B-FEEF9B1ADA1A}"/>
              </a:ext>
            </a:extLst>
          </p:cNvPr>
          <p:cNvPicPr>
            <a:picLocks noGrp="1" noChangeAspect="1"/>
          </p:cNvPicPr>
          <p:nvPr>
            <p:ph sz="quarter" idx="15"/>
          </p:nvPr>
        </p:nvPicPr>
        <p:blipFill>
          <a:blip r:embed="rId2"/>
          <a:stretch>
            <a:fillRect/>
          </a:stretch>
        </p:blipFill>
        <p:spPr>
          <a:xfrm>
            <a:off x="493707" y="2377440"/>
            <a:ext cx="5486411" cy="3657607"/>
          </a:xfrm>
        </p:spPr>
      </p:pic>
      <p:pic>
        <p:nvPicPr>
          <p:cNvPr id="21" name="Content Placeholder 20" descr="A graph with blue and red lines&#10;&#10;Description automatically generated">
            <a:extLst>
              <a:ext uri="{FF2B5EF4-FFF2-40B4-BE49-F238E27FC236}">
                <a16:creationId xmlns:a16="http://schemas.microsoft.com/office/drawing/2014/main" id="{080961A0-1B66-A0AF-5326-D5A65A586068}"/>
              </a:ext>
            </a:extLst>
          </p:cNvPr>
          <p:cNvPicPr>
            <a:picLocks noGrp="1" noChangeAspect="1"/>
          </p:cNvPicPr>
          <p:nvPr>
            <p:ph sz="quarter" idx="16"/>
          </p:nvPr>
        </p:nvPicPr>
        <p:blipFill>
          <a:blip r:embed="rId3"/>
          <a:stretch>
            <a:fillRect/>
          </a:stretch>
        </p:blipFill>
        <p:spPr>
          <a:xfrm>
            <a:off x="6210294" y="2377440"/>
            <a:ext cx="5486411" cy="3657607"/>
          </a:xfrm>
        </p:spPr>
      </p:pic>
      <p:sp>
        <p:nvSpPr>
          <p:cNvPr id="3" name="Rectangle 2">
            <a:extLst>
              <a:ext uri="{FF2B5EF4-FFF2-40B4-BE49-F238E27FC236}">
                <a16:creationId xmlns:a16="http://schemas.microsoft.com/office/drawing/2014/main" id="{B7E2CCAE-B6A2-787A-4092-C71EEFC8D6B6}"/>
              </a:ext>
            </a:extLst>
          </p:cNvPr>
          <p:cNvSpPr/>
          <p:nvPr/>
        </p:nvSpPr>
        <p:spPr>
          <a:xfrm>
            <a:off x="5367528" y="3721608"/>
            <a:ext cx="728472"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4" name="Rectangle 3">
            <a:extLst>
              <a:ext uri="{FF2B5EF4-FFF2-40B4-BE49-F238E27FC236}">
                <a16:creationId xmlns:a16="http://schemas.microsoft.com/office/drawing/2014/main" id="{9007BA27-35D0-1D69-DD18-B0540C6631E2}"/>
              </a:ext>
            </a:extLst>
          </p:cNvPr>
          <p:cNvSpPr/>
          <p:nvPr/>
        </p:nvSpPr>
        <p:spPr>
          <a:xfrm>
            <a:off x="11076177" y="3721608"/>
            <a:ext cx="728472"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5" name="TextBox 4">
            <a:extLst>
              <a:ext uri="{FF2B5EF4-FFF2-40B4-BE49-F238E27FC236}">
                <a16:creationId xmlns:a16="http://schemas.microsoft.com/office/drawing/2014/main" id="{806DD7B7-E222-8F36-649C-3CD02134B08B}"/>
              </a:ext>
            </a:extLst>
          </p:cNvPr>
          <p:cNvSpPr txBox="1"/>
          <p:nvPr/>
        </p:nvSpPr>
        <p:spPr>
          <a:xfrm>
            <a:off x="5438239" y="3957566"/>
            <a:ext cx="474489" cy="184666"/>
          </a:xfrm>
          <a:prstGeom prst="rect">
            <a:avLst/>
          </a:prstGeom>
          <a:noFill/>
        </p:spPr>
        <p:txBody>
          <a:bodyPr wrap="none" lIns="0" tIns="0" rIns="0" bIns="0" rtlCol="0">
            <a:spAutoFit/>
          </a:bodyPr>
          <a:lstStyle/>
          <a:p>
            <a:r>
              <a:rPr lang="en-US" sz="1200" dirty="0"/>
              <a:t>AEM 1</a:t>
            </a:r>
          </a:p>
        </p:txBody>
      </p:sp>
      <p:sp>
        <p:nvSpPr>
          <p:cNvPr id="12" name="TextBox 11">
            <a:extLst>
              <a:ext uri="{FF2B5EF4-FFF2-40B4-BE49-F238E27FC236}">
                <a16:creationId xmlns:a16="http://schemas.microsoft.com/office/drawing/2014/main" id="{33EB4334-24DD-3FB2-78E6-A54ADDEC50F6}"/>
              </a:ext>
            </a:extLst>
          </p:cNvPr>
          <p:cNvSpPr txBox="1"/>
          <p:nvPr/>
        </p:nvSpPr>
        <p:spPr>
          <a:xfrm>
            <a:off x="5438239" y="4203195"/>
            <a:ext cx="474489" cy="184666"/>
          </a:xfrm>
          <a:prstGeom prst="rect">
            <a:avLst/>
          </a:prstGeom>
          <a:noFill/>
        </p:spPr>
        <p:txBody>
          <a:bodyPr wrap="none" lIns="0" tIns="0" rIns="0" bIns="0" rtlCol="0">
            <a:spAutoFit/>
          </a:bodyPr>
          <a:lstStyle/>
          <a:p>
            <a:r>
              <a:rPr lang="en-US" sz="1200" dirty="0"/>
              <a:t>AEM 2</a:t>
            </a:r>
          </a:p>
        </p:txBody>
      </p:sp>
      <p:sp>
        <p:nvSpPr>
          <p:cNvPr id="14" name="TextBox 13">
            <a:extLst>
              <a:ext uri="{FF2B5EF4-FFF2-40B4-BE49-F238E27FC236}">
                <a16:creationId xmlns:a16="http://schemas.microsoft.com/office/drawing/2014/main" id="{3C367177-A4CA-5E0B-36F7-D23F7563287E}"/>
              </a:ext>
            </a:extLst>
          </p:cNvPr>
          <p:cNvSpPr txBox="1"/>
          <p:nvPr/>
        </p:nvSpPr>
        <p:spPr>
          <a:xfrm>
            <a:off x="11188180" y="3957566"/>
            <a:ext cx="474489" cy="184666"/>
          </a:xfrm>
          <a:prstGeom prst="rect">
            <a:avLst/>
          </a:prstGeom>
          <a:noFill/>
        </p:spPr>
        <p:txBody>
          <a:bodyPr wrap="none" lIns="0" tIns="0" rIns="0" bIns="0" rtlCol="0">
            <a:spAutoFit/>
          </a:bodyPr>
          <a:lstStyle/>
          <a:p>
            <a:r>
              <a:rPr lang="en-US" sz="1200" dirty="0"/>
              <a:t>AEM 1</a:t>
            </a:r>
          </a:p>
        </p:txBody>
      </p:sp>
      <p:sp>
        <p:nvSpPr>
          <p:cNvPr id="15" name="TextBox 14">
            <a:extLst>
              <a:ext uri="{FF2B5EF4-FFF2-40B4-BE49-F238E27FC236}">
                <a16:creationId xmlns:a16="http://schemas.microsoft.com/office/drawing/2014/main" id="{48082781-3675-5E86-3577-23575FA4D11E}"/>
              </a:ext>
            </a:extLst>
          </p:cNvPr>
          <p:cNvSpPr txBox="1"/>
          <p:nvPr/>
        </p:nvSpPr>
        <p:spPr>
          <a:xfrm>
            <a:off x="11188180" y="4203195"/>
            <a:ext cx="474489" cy="184666"/>
          </a:xfrm>
          <a:prstGeom prst="rect">
            <a:avLst/>
          </a:prstGeom>
          <a:noFill/>
        </p:spPr>
        <p:txBody>
          <a:bodyPr wrap="none" lIns="0" tIns="0" rIns="0" bIns="0" rtlCol="0">
            <a:spAutoFit/>
          </a:bodyPr>
          <a:lstStyle/>
          <a:p>
            <a:r>
              <a:rPr lang="en-US" sz="1200" dirty="0"/>
              <a:t>AEM 2</a:t>
            </a:r>
          </a:p>
        </p:txBody>
      </p:sp>
      <p:sp>
        <p:nvSpPr>
          <p:cNvPr id="18" name="Rectangle 17">
            <a:extLst>
              <a:ext uri="{FF2B5EF4-FFF2-40B4-BE49-F238E27FC236}">
                <a16:creationId xmlns:a16="http://schemas.microsoft.com/office/drawing/2014/main" id="{9894DA05-7F09-AA7E-ED52-B693C8DFD39D}"/>
              </a:ext>
            </a:extLst>
          </p:cNvPr>
          <p:cNvSpPr/>
          <p:nvPr/>
        </p:nvSpPr>
        <p:spPr>
          <a:xfrm>
            <a:off x="6210294" y="3801533"/>
            <a:ext cx="275173"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7" name="TextBox 16">
            <a:extLst>
              <a:ext uri="{FF2B5EF4-FFF2-40B4-BE49-F238E27FC236}">
                <a16:creationId xmlns:a16="http://schemas.microsoft.com/office/drawing/2014/main" id="{EA7FE0F0-E9F9-8D24-49E8-92CB824A7ED8}"/>
              </a:ext>
            </a:extLst>
          </p:cNvPr>
          <p:cNvSpPr txBox="1"/>
          <p:nvPr/>
        </p:nvSpPr>
        <p:spPr>
          <a:xfrm rot="16200000">
            <a:off x="6175289" y="3977844"/>
            <a:ext cx="161904" cy="307777"/>
          </a:xfrm>
          <a:prstGeom prst="rect">
            <a:avLst/>
          </a:prstGeom>
          <a:noFill/>
        </p:spPr>
        <p:txBody>
          <a:bodyPr wrap="none" lIns="0" tIns="0" rIns="0" bIns="0" rtlCol="0">
            <a:spAutoFit/>
          </a:bodyPr>
          <a:lstStyle/>
          <a:p>
            <a:r>
              <a:rPr lang="en-US" sz="2000" dirty="0">
                <a:latin typeface="Symbol" panose="05050102010706020507" pitchFamily="18" charset="2"/>
              </a:rPr>
              <a:t>a</a:t>
            </a:r>
          </a:p>
        </p:txBody>
      </p:sp>
      <p:sp>
        <p:nvSpPr>
          <p:cNvPr id="20" name="Rectangle 19">
            <a:extLst>
              <a:ext uri="{FF2B5EF4-FFF2-40B4-BE49-F238E27FC236}">
                <a16:creationId xmlns:a16="http://schemas.microsoft.com/office/drawing/2014/main" id="{8EE3E398-0197-EABA-0300-5250293F484A}"/>
              </a:ext>
            </a:extLst>
          </p:cNvPr>
          <p:cNvSpPr/>
          <p:nvPr/>
        </p:nvSpPr>
        <p:spPr>
          <a:xfrm>
            <a:off x="6793992" y="2377440"/>
            <a:ext cx="722376"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TextBox 18">
            <a:extLst>
              <a:ext uri="{FF2B5EF4-FFF2-40B4-BE49-F238E27FC236}">
                <a16:creationId xmlns:a16="http://schemas.microsoft.com/office/drawing/2014/main" id="{8E99E8D8-62AE-31A7-CE2B-98EBE323EC68}"/>
              </a:ext>
            </a:extLst>
          </p:cNvPr>
          <p:cNvSpPr txBox="1"/>
          <p:nvPr/>
        </p:nvSpPr>
        <p:spPr>
          <a:xfrm>
            <a:off x="7279394" y="2323045"/>
            <a:ext cx="193964" cy="369332"/>
          </a:xfrm>
          <a:prstGeom prst="rect">
            <a:avLst/>
          </a:prstGeom>
          <a:noFill/>
        </p:spPr>
        <p:txBody>
          <a:bodyPr wrap="none" lIns="0" tIns="0" rIns="0" bIns="0" rtlCol="0">
            <a:spAutoFit/>
          </a:bodyPr>
          <a:lstStyle/>
          <a:p>
            <a:r>
              <a:rPr lang="en-US" sz="2400" dirty="0">
                <a:latin typeface="Symbol" panose="05050102010706020507" pitchFamily="18" charset="2"/>
              </a:rPr>
              <a:t>a</a:t>
            </a:r>
          </a:p>
        </p:txBody>
      </p:sp>
      <p:sp>
        <p:nvSpPr>
          <p:cNvPr id="6" name="TextBox 5">
            <a:extLst>
              <a:ext uri="{FF2B5EF4-FFF2-40B4-BE49-F238E27FC236}">
                <a16:creationId xmlns:a16="http://schemas.microsoft.com/office/drawing/2014/main" id="{32F324B0-FFE4-17D6-68F8-8C111FF49D22}"/>
              </a:ext>
            </a:extLst>
          </p:cNvPr>
          <p:cNvSpPr txBox="1"/>
          <p:nvPr/>
        </p:nvSpPr>
        <p:spPr>
          <a:xfrm>
            <a:off x="1173232" y="6232364"/>
            <a:ext cx="3446456" cy="492443"/>
          </a:xfrm>
          <a:prstGeom prst="rect">
            <a:avLst/>
          </a:prstGeom>
          <a:noFill/>
        </p:spPr>
        <p:txBody>
          <a:bodyPr wrap="none" lIns="0" tIns="0" rIns="0" bIns="0" rtlCol="0">
            <a:spAutoFit/>
          </a:bodyPr>
          <a:lstStyle/>
          <a:p>
            <a:pPr algn="ctr"/>
            <a:r>
              <a:rPr lang="en-US" sz="1600" dirty="0"/>
              <a:t>Temp here corresponds to maximum </a:t>
            </a:r>
            <a:br>
              <a:rPr lang="en-US" sz="1600" dirty="0"/>
            </a:br>
            <a:r>
              <a:rPr lang="en-US" sz="1600" dirty="0"/>
              <a:t>temperature inside the container</a:t>
            </a:r>
          </a:p>
        </p:txBody>
      </p:sp>
    </p:spTree>
    <p:extLst>
      <p:ext uri="{BB962C8B-B14F-4D97-AF65-F5344CB8AC3E}">
        <p14:creationId xmlns:p14="http://schemas.microsoft.com/office/powerpoint/2010/main" val="284297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aph with a line drawn on it&#10;&#10;Description automatically generated">
            <a:extLst>
              <a:ext uri="{FF2B5EF4-FFF2-40B4-BE49-F238E27FC236}">
                <a16:creationId xmlns:a16="http://schemas.microsoft.com/office/drawing/2014/main" id="{21BCCEF4-ACA0-2412-83E1-65E5C6428FF5}"/>
              </a:ext>
            </a:extLst>
          </p:cNvPr>
          <p:cNvPicPr>
            <a:picLocks noGrp="1" noChangeAspect="1"/>
          </p:cNvPicPr>
          <p:nvPr>
            <p:ph sz="quarter" idx="16"/>
          </p:nvPr>
        </p:nvPicPr>
        <p:blipFill>
          <a:blip r:embed="rId2"/>
          <a:stretch>
            <a:fillRect/>
          </a:stretch>
        </p:blipFill>
        <p:spPr>
          <a:xfrm>
            <a:off x="6210294" y="2377440"/>
            <a:ext cx="5486411" cy="3657607"/>
          </a:xfrm>
        </p:spPr>
      </p:pic>
      <p:sp>
        <p:nvSpPr>
          <p:cNvPr id="19" name="Rectangle 18">
            <a:extLst>
              <a:ext uri="{FF2B5EF4-FFF2-40B4-BE49-F238E27FC236}">
                <a16:creationId xmlns:a16="http://schemas.microsoft.com/office/drawing/2014/main" id="{DA993623-F4A2-E2AD-A77A-5EAFDCCA6396}"/>
              </a:ext>
            </a:extLst>
          </p:cNvPr>
          <p:cNvSpPr/>
          <p:nvPr/>
        </p:nvSpPr>
        <p:spPr>
          <a:xfrm>
            <a:off x="6931152" y="2377440"/>
            <a:ext cx="722376"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pic>
        <p:nvPicPr>
          <p:cNvPr id="5" name="Content Placeholder 15" descr="A graph with red and blue lines&#10;&#10;Description automatically generated">
            <a:extLst>
              <a:ext uri="{FF2B5EF4-FFF2-40B4-BE49-F238E27FC236}">
                <a16:creationId xmlns:a16="http://schemas.microsoft.com/office/drawing/2014/main" id="{FE56D53D-84EA-E791-E9A7-2BD16026DFF0}"/>
              </a:ext>
            </a:extLst>
          </p:cNvPr>
          <p:cNvPicPr>
            <a:picLocks noGrp="1" noChangeAspect="1"/>
          </p:cNvPicPr>
          <p:nvPr>
            <p:ph sz="quarter" idx="15"/>
          </p:nvPr>
        </p:nvPicPr>
        <p:blipFill>
          <a:blip r:embed="rId3"/>
          <a:stretch>
            <a:fillRect/>
          </a:stretch>
        </p:blipFill>
        <p:spPr>
          <a:xfrm>
            <a:off x="493707" y="2377440"/>
            <a:ext cx="5486411" cy="3657607"/>
          </a:xfrm>
        </p:spPr>
      </p:pic>
      <p:sp>
        <p:nvSpPr>
          <p:cNvPr id="2" name="Title 1">
            <a:extLst>
              <a:ext uri="{FF2B5EF4-FFF2-40B4-BE49-F238E27FC236}">
                <a16:creationId xmlns:a16="http://schemas.microsoft.com/office/drawing/2014/main" id="{B8A75E86-DA74-74DF-C96B-7C36A24B75C7}"/>
              </a:ext>
            </a:extLst>
          </p:cNvPr>
          <p:cNvSpPr>
            <a:spLocks noGrp="1"/>
          </p:cNvSpPr>
          <p:nvPr>
            <p:ph type="title"/>
          </p:nvPr>
        </p:nvSpPr>
        <p:spPr/>
        <p:txBody>
          <a:bodyPr/>
          <a:lstStyle/>
          <a:p>
            <a:r>
              <a:rPr lang="en-US" sz="2400"/>
              <a:t>Note that at time </a:t>
            </a:r>
            <a:r>
              <a:rPr lang="en-US" sz="2400">
                <a:latin typeface="3M Circular TT Book" panose="020B0604020101020102" pitchFamily="34" charset="0"/>
                <a:cs typeface="3M Circular TT Book" panose="020B0604020101020102" pitchFamily="34" charset="0"/>
              </a:rPr>
              <a:t>≈</a:t>
            </a:r>
            <a:r>
              <a:rPr lang="en-US" sz="2400"/>
              <a:t> 0.05 days when the temperature reaches </a:t>
            </a:r>
            <a:r>
              <a:rPr lang="en-US" sz="2400">
                <a:latin typeface="3M Circular TT Book" panose="020B0604020101020102" pitchFamily="34" charset="0"/>
                <a:cs typeface="3M Circular TT Book" panose="020B0604020101020102" pitchFamily="34" charset="0"/>
              </a:rPr>
              <a:t>≈ </a:t>
            </a:r>
            <a:r>
              <a:rPr lang="en-US" sz="2400"/>
              <a:t>27 C, the reaction progress is identical for both materials </a:t>
            </a:r>
          </a:p>
        </p:txBody>
      </p:sp>
      <p:cxnSp>
        <p:nvCxnSpPr>
          <p:cNvPr id="14" name="Straight Arrow Connector 13">
            <a:extLst>
              <a:ext uri="{FF2B5EF4-FFF2-40B4-BE49-F238E27FC236}">
                <a16:creationId xmlns:a16="http://schemas.microsoft.com/office/drawing/2014/main" id="{92E4E931-C31E-24B6-6E19-A42E3EC2A0F1}"/>
              </a:ext>
            </a:extLst>
          </p:cNvPr>
          <p:cNvCxnSpPr>
            <a:cxnSpLocks/>
          </p:cNvCxnSpPr>
          <p:nvPr/>
        </p:nvCxnSpPr>
        <p:spPr>
          <a:xfrm>
            <a:off x="1040524" y="3641553"/>
            <a:ext cx="136348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FD0065-E8AA-FDFE-5271-05A7853176EE}"/>
              </a:ext>
            </a:extLst>
          </p:cNvPr>
          <p:cNvCxnSpPr>
            <a:cxnSpLocks/>
          </p:cNvCxnSpPr>
          <p:nvPr/>
        </p:nvCxnSpPr>
        <p:spPr>
          <a:xfrm>
            <a:off x="2404012" y="3641553"/>
            <a:ext cx="0" cy="182539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16EF1A-7996-DC68-2AD3-8B239C6840B4}"/>
              </a:ext>
            </a:extLst>
          </p:cNvPr>
          <p:cNvCxnSpPr>
            <a:cxnSpLocks/>
          </p:cNvCxnSpPr>
          <p:nvPr/>
        </p:nvCxnSpPr>
        <p:spPr>
          <a:xfrm flipV="1">
            <a:off x="8276699" y="4549304"/>
            <a:ext cx="0" cy="95655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B1536CD-2767-36D1-BF8A-0EFFCE9B1994}"/>
              </a:ext>
            </a:extLst>
          </p:cNvPr>
          <p:cNvSpPr txBox="1"/>
          <p:nvPr/>
        </p:nvSpPr>
        <p:spPr>
          <a:xfrm>
            <a:off x="4531804" y="1202374"/>
            <a:ext cx="3236463" cy="615553"/>
          </a:xfrm>
          <a:prstGeom prst="rect">
            <a:avLst/>
          </a:prstGeom>
          <a:noFill/>
        </p:spPr>
        <p:txBody>
          <a:bodyPr wrap="none" lIns="0" tIns="0" rIns="0" bIns="0" rtlCol="0">
            <a:spAutoFit/>
          </a:bodyPr>
          <a:lstStyle/>
          <a:p>
            <a:r>
              <a:rPr lang="en-US" sz="2000" b="1" dirty="0"/>
              <a:t>For T &lt; 27 C, </a:t>
            </a:r>
            <a:r>
              <a:rPr lang="en-US" sz="2000" b="1" dirty="0" err="1">
                <a:latin typeface="Symbol" panose="05050102010706020507" pitchFamily="18" charset="2"/>
              </a:rPr>
              <a:t>a</a:t>
            </a:r>
            <a:r>
              <a:rPr lang="en-US" sz="2000" b="1" baseline="-25000" dirty="0" err="1"/>
              <a:t>AEM</a:t>
            </a:r>
            <a:r>
              <a:rPr lang="en-US" sz="2000" b="1" baseline="-25000" dirty="0"/>
              <a:t> 2</a:t>
            </a:r>
            <a:r>
              <a:rPr lang="en-US" sz="2000" b="1" dirty="0"/>
              <a:t> &lt; </a:t>
            </a:r>
            <a:r>
              <a:rPr lang="en-US" sz="2000" b="1" dirty="0" err="1">
                <a:latin typeface="Symbol" panose="05050102010706020507" pitchFamily="18" charset="2"/>
              </a:rPr>
              <a:t>a</a:t>
            </a:r>
            <a:r>
              <a:rPr lang="en-US" sz="2000" b="1" baseline="-25000" dirty="0" err="1"/>
              <a:t>AEM</a:t>
            </a:r>
            <a:r>
              <a:rPr lang="en-US" sz="2000" b="1" baseline="-25000" dirty="0"/>
              <a:t> 1</a:t>
            </a:r>
          </a:p>
          <a:p>
            <a:r>
              <a:rPr lang="en-US" sz="2000" b="1" dirty="0"/>
              <a:t>For T &gt; 27 C, </a:t>
            </a:r>
            <a:r>
              <a:rPr lang="en-US" sz="2000" b="1" dirty="0" err="1">
                <a:latin typeface="Symbol" panose="05050102010706020507" pitchFamily="18" charset="2"/>
              </a:rPr>
              <a:t>a</a:t>
            </a:r>
            <a:r>
              <a:rPr lang="en-US" sz="2000" b="1" baseline="-25000" dirty="0" err="1"/>
              <a:t>AEM</a:t>
            </a:r>
            <a:r>
              <a:rPr lang="en-US" sz="2000" b="1" baseline="-25000" dirty="0"/>
              <a:t> 2</a:t>
            </a:r>
            <a:r>
              <a:rPr lang="en-US" sz="2000" b="1" dirty="0"/>
              <a:t> &gt; </a:t>
            </a:r>
            <a:r>
              <a:rPr lang="en-US" sz="2000" b="1" dirty="0" err="1">
                <a:latin typeface="Symbol" panose="05050102010706020507" pitchFamily="18" charset="2"/>
              </a:rPr>
              <a:t>a</a:t>
            </a:r>
            <a:r>
              <a:rPr lang="en-US" sz="2000" b="1" baseline="-25000" dirty="0" err="1"/>
              <a:t>AEM</a:t>
            </a:r>
            <a:r>
              <a:rPr lang="en-US" sz="2000" b="1" baseline="-25000" dirty="0"/>
              <a:t> 1</a:t>
            </a:r>
          </a:p>
        </p:txBody>
      </p:sp>
      <p:sp>
        <p:nvSpPr>
          <p:cNvPr id="3" name="TextBox 2">
            <a:extLst>
              <a:ext uri="{FF2B5EF4-FFF2-40B4-BE49-F238E27FC236}">
                <a16:creationId xmlns:a16="http://schemas.microsoft.com/office/drawing/2014/main" id="{E007E679-BE49-3830-4180-0BC783DFBBAF}"/>
              </a:ext>
            </a:extLst>
          </p:cNvPr>
          <p:cNvSpPr txBox="1"/>
          <p:nvPr/>
        </p:nvSpPr>
        <p:spPr>
          <a:xfrm>
            <a:off x="1572661" y="1974838"/>
            <a:ext cx="8814914" cy="307777"/>
          </a:xfrm>
          <a:prstGeom prst="rect">
            <a:avLst/>
          </a:prstGeom>
          <a:noFill/>
        </p:spPr>
        <p:txBody>
          <a:bodyPr wrap="none" lIns="0" tIns="0" rIns="0" bIns="0" rtlCol="0">
            <a:spAutoFit/>
          </a:bodyPr>
          <a:lstStyle/>
          <a:p>
            <a:r>
              <a:rPr lang="en-US" sz="2000" dirty="0"/>
              <a:t>These graphs clearly shows that AEM 2 kinetics proceeds faster than AEM 1</a:t>
            </a:r>
          </a:p>
        </p:txBody>
      </p:sp>
      <p:sp>
        <p:nvSpPr>
          <p:cNvPr id="4" name="Rectangle 3">
            <a:extLst>
              <a:ext uri="{FF2B5EF4-FFF2-40B4-BE49-F238E27FC236}">
                <a16:creationId xmlns:a16="http://schemas.microsoft.com/office/drawing/2014/main" id="{3009B8A4-5CF6-7BF5-8FB1-8DC973418501}"/>
              </a:ext>
            </a:extLst>
          </p:cNvPr>
          <p:cNvSpPr/>
          <p:nvPr/>
        </p:nvSpPr>
        <p:spPr>
          <a:xfrm>
            <a:off x="6210294" y="3801533"/>
            <a:ext cx="275173"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6" name="TextBox 5">
            <a:extLst>
              <a:ext uri="{FF2B5EF4-FFF2-40B4-BE49-F238E27FC236}">
                <a16:creationId xmlns:a16="http://schemas.microsoft.com/office/drawing/2014/main" id="{8CAD4E9B-542C-D2B3-79C7-E1B0D130A610}"/>
              </a:ext>
            </a:extLst>
          </p:cNvPr>
          <p:cNvSpPr txBox="1"/>
          <p:nvPr/>
        </p:nvSpPr>
        <p:spPr>
          <a:xfrm rot="16200000">
            <a:off x="6175289" y="3977844"/>
            <a:ext cx="161904" cy="307777"/>
          </a:xfrm>
          <a:prstGeom prst="rect">
            <a:avLst/>
          </a:prstGeom>
          <a:noFill/>
        </p:spPr>
        <p:txBody>
          <a:bodyPr wrap="none" lIns="0" tIns="0" rIns="0" bIns="0" rtlCol="0">
            <a:spAutoFit/>
          </a:bodyPr>
          <a:lstStyle/>
          <a:p>
            <a:r>
              <a:rPr lang="en-US" sz="2000" dirty="0">
                <a:latin typeface="Symbol" panose="05050102010706020507" pitchFamily="18" charset="2"/>
              </a:rPr>
              <a:t>a</a:t>
            </a:r>
          </a:p>
        </p:txBody>
      </p:sp>
      <p:sp>
        <p:nvSpPr>
          <p:cNvPr id="7" name="Rectangle 6">
            <a:extLst>
              <a:ext uri="{FF2B5EF4-FFF2-40B4-BE49-F238E27FC236}">
                <a16:creationId xmlns:a16="http://schemas.microsoft.com/office/drawing/2014/main" id="{AD86F448-67B4-FECC-33D9-85EF3E45D293}"/>
              </a:ext>
            </a:extLst>
          </p:cNvPr>
          <p:cNvSpPr/>
          <p:nvPr/>
        </p:nvSpPr>
        <p:spPr>
          <a:xfrm>
            <a:off x="5359588" y="3708056"/>
            <a:ext cx="728472"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9" name="TextBox 8">
            <a:extLst>
              <a:ext uri="{FF2B5EF4-FFF2-40B4-BE49-F238E27FC236}">
                <a16:creationId xmlns:a16="http://schemas.microsoft.com/office/drawing/2014/main" id="{841EA2F4-DC38-422B-5828-C4D9E2F46336}"/>
              </a:ext>
            </a:extLst>
          </p:cNvPr>
          <p:cNvSpPr txBox="1"/>
          <p:nvPr/>
        </p:nvSpPr>
        <p:spPr>
          <a:xfrm>
            <a:off x="5430299" y="3944014"/>
            <a:ext cx="474489" cy="184666"/>
          </a:xfrm>
          <a:prstGeom prst="rect">
            <a:avLst/>
          </a:prstGeom>
          <a:noFill/>
        </p:spPr>
        <p:txBody>
          <a:bodyPr wrap="none" lIns="0" tIns="0" rIns="0" bIns="0" rtlCol="0">
            <a:spAutoFit/>
          </a:bodyPr>
          <a:lstStyle/>
          <a:p>
            <a:r>
              <a:rPr lang="en-US" sz="1200" dirty="0"/>
              <a:t>AEM 1</a:t>
            </a:r>
          </a:p>
        </p:txBody>
      </p:sp>
      <p:sp>
        <p:nvSpPr>
          <p:cNvPr id="10" name="TextBox 9">
            <a:extLst>
              <a:ext uri="{FF2B5EF4-FFF2-40B4-BE49-F238E27FC236}">
                <a16:creationId xmlns:a16="http://schemas.microsoft.com/office/drawing/2014/main" id="{BF52BC9F-FACA-35AD-F841-E023C8E867D2}"/>
              </a:ext>
            </a:extLst>
          </p:cNvPr>
          <p:cNvSpPr txBox="1"/>
          <p:nvPr/>
        </p:nvSpPr>
        <p:spPr>
          <a:xfrm>
            <a:off x="5430299" y="4189643"/>
            <a:ext cx="474489" cy="184666"/>
          </a:xfrm>
          <a:prstGeom prst="rect">
            <a:avLst/>
          </a:prstGeom>
          <a:noFill/>
        </p:spPr>
        <p:txBody>
          <a:bodyPr wrap="none" lIns="0" tIns="0" rIns="0" bIns="0" rtlCol="0">
            <a:spAutoFit/>
          </a:bodyPr>
          <a:lstStyle/>
          <a:p>
            <a:r>
              <a:rPr lang="en-US" sz="1200" dirty="0"/>
              <a:t>AEM 2</a:t>
            </a:r>
          </a:p>
        </p:txBody>
      </p:sp>
      <p:sp>
        <p:nvSpPr>
          <p:cNvPr id="12" name="Rectangle 11">
            <a:extLst>
              <a:ext uri="{FF2B5EF4-FFF2-40B4-BE49-F238E27FC236}">
                <a16:creationId xmlns:a16="http://schemas.microsoft.com/office/drawing/2014/main" id="{BC5F009E-86C5-E7C2-FF5A-E696C2BDCA3B}"/>
              </a:ext>
            </a:extLst>
          </p:cNvPr>
          <p:cNvSpPr/>
          <p:nvPr/>
        </p:nvSpPr>
        <p:spPr>
          <a:xfrm>
            <a:off x="11097375" y="3708056"/>
            <a:ext cx="728472"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TextBox 12">
            <a:extLst>
              <a:ext uri="{FF2B5EF4-FFF2-40B4-BE49-F238E27FC236}">
                <a16:creationId xmlns:a16="http://schemas.microsoft.com/office/drawing/2014/main" id="{C5D1BF45-E1C6-5DFA-EA17-48E928F3ECB8}"/>
              </a:ext>
            </a:extLst>
          </p:cNvPr>
          <p:cNvSpPr txBox="1"/>
          <p:nvPr/>
        </p:nvSpPr>
        <p:spPr>
          <a:xfrm>
            <a:off x="11178685" y="3944014"/>
            <a:ext cx="474489" cy="184666"/>
          </a:xfrm>
          <a:prstGeom prst="rect">
            <a:avLst/>
          </a:prstGeom>
          <a:noFill/>
        </p:spPr>
        <p:txBody>
          <a:bodyPr wrap="none" lIns="0" tIns="0" rIns="0" bIns="0" rtlCol="0">
            <a:spAutoFit/>
          </a:bodyPr>
          <a:lstStyle/>
          <a:p>
            <a:r>
              <a:rPr lang="en-US" sz="1200" dirty="0"/>
              <a:t>AEM 1</a:t>
            </a:r>
          </a:p>
        </p:txBody>
      </p:sp>
      <p:sp>
        <p:nvSpPr>
          <p:cNvPr id="16" name="TextBox 15">
            <a:extLst>
              <a:ext uri="{FF2B5EF4-FFF2-40B4-BE49-F238E27FC236}">
                <a16:creationId xmlns:a16="http://schemas.microsoft.com/office/drawing/2014/main" id="{8B49B947-3864-E369-C4F0-4B088910D0F6}"/>
              </a:ext>
            </a:extLst>
          </p:cNvPr>
          <p:cNvSpPr txBox="1"/>
          <p:nvPr/>
        </p:nvSpPr>
        <p:spPr>
          <a:xfrm>
            <a:off x="11178685" y="4189643"/>
            <a:ext cx="474489" cy="184666"/>
          </a:xfrm>
          <a:prstGeom prst="rect">
            <a:avLst/>
          </a:prstGeom>
          <a:noFill/>
        </p:spPr>
        <p:txBody>
          <a:bodyPr wrap="none" lIns="0" tIns="0" rIns="0" bIns="0" rtlCol="0">
            <a:spAutoFit/>
          </a:bodyPr>
          <a:lstStyle/>
          <a:p>
            <a:r>
              <a:rPr lang="en-US" sz="1200" dirty="0"/>
              <a:t>AEM 2</a:t>
            </a:r>
          </a:p>
        </p:txBody>
      </p:sp>
      <p:sp>
        <p:nvSpPr>
          <p:cNvPr id="17" name="TextBox 16">
            <a:extLst>
              <a:ext uri="{FF2B5EF4-FFF2-40B4-BE49-F238E27FC236}">
                <a16:creationId xmlns:a16="http://schemas.microsoft.com/office/drawing/2014/main" id="{D2A1572C-D4C6-CB78-B6CB-9D6F37305DB4}"/>
              </a:ext>
            </a:extLst>
          </p:cNvPr>
          <p:cNvSpPr txBox="1"/>
          <p:nvPr/>
        </p:nvSpPr>
        <p:spPr>
          <a:xfrm>
            <a:off x="7379978" y="2323045"/>
            <a:ext cx="193964" cy="369332"/>
          </a:xfrm>
          <a:prstGeom prst="rect">
            <a:avLst/>
          </a:prstGeom>
          <a:noFill/>
        </p:spPr>
        <p:txBody>
          <a:bodyPr wrap="none" lIns="0" tIns="0" rIns="0" bIns="0" rtlCol="0">
            <a:spAutoFit/>
          </a:bodyPr>
          <a:lstStyle/>
          <a:p>
            <a:r>
              <a:rPr lang="en-US" sz="2400" dirty="0">
                <a:latin typeface="Symbol" panose="05050102010706020507" pitchFamily="18" charset="2"/>
              </a:rPr>
              <a:t>a</a:t>
            </a:r>
          </a:p>
        </p:txBody>
      </p:sp>
      <p:sp>
        <p:nvSpPr>
          <p:cNvPr id="11" name="TextBox 10">
            <a:extLst>
              <a:ext uri="{FF2B5EF4-FFF2-40B4-BE49-F238E27FC236}">
                <a16:creationId xmlns:a16="http://schemas.microsoft.com/office/drawing/2014/main" id="{CBC67A1A-DB5F-ADA1-0EFD-AAC95C747697}"/>
              </a:ext>
            </a:extLst>
          </p:cNvPr>
          <p:cNvSpPr txBox="1"/>
          <p:nvPr/>
        </p:nvSpPr>
        <p:spPr>
          <a:xfrm>
            <a:off x="1173232" y="6232364"/>
            <a:ext cx="3446456" cy="492443"/>
          </a:xfrm>
          <a:prstGeom prst="rect">
            <a:avLst/>
          </a:prstGeom>
          <a:noFill/>
        </p:spPr>
        <p:txBody>
          <a:bodyPr wrap="none" lIns="0" tIns="0" rIns="0" bIns="0" rtlCol="0">
            <a:spAutoFit/>
          </a:bodyPr>
          <a:lstStyle/>
          <a:p>
            <a:pPr algn="ctr"/>
            <a:r>
              <a:rPr lang="en-US" sz="1600" dirty="0"/>
              <a:t>Temp here corresponds to maximum </a:t>
            </a:r>
            <a:br>
              <a:rPr lang="en-US" sz="1600" dirty="0"/>
            </a:br>
            <a:r>
              <a:rPr lang="en-US" sz="1600" dirty="0"/>
              <a:t>temperature inside the container</a:t>
            </a:r>
          </a:p>
        </p:txBody>
      </p:sp>
    </p:spTree>
    <p:extLst>
      <p:ext uri="{BB962C8B-B14F-4D97-AF65-F5344CB8AC3E}">
        <p14:creationId xmlns:p14="http://schemas.microsoft.com/office/powerpoint/2010/main" val="32301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4497-69F0-2F0A-E873-7951E228B121}"/>
              </a:ext>
            </a:extLst>
          </p:cNvPr>
          <p:cNvSpPr>
            <a:spLocks noGrp="1"/>
          </p:cNvSpPr>
          <p:nvPr>
            <p:ph type="title"/>
          </p:nvPr>
        </p:nvSpPr>
        <p:spPr>
          <a:xfrm>
            <a:off x="1335087" y="1365250"/>
            <a:ext cx="9521825" cy="4127499"/>
          </a:xfrm>
        </p:spPr>
        <p:txBody>
          <a:bodyPr/>
          <a:lstStyle/>
          <a:p>
            <a:pPr algn="ctr"/>
            <a:r>
              <a:rPr lang="en-US" sz="3600">
                <a:solidFill>
                  <a:schemeClr val="tx1"/>
                </a:solidFill>
              </a:rPr>
              <a:t>How does this behavior change when heat generation term is included in the analysis?</a:t>
            </a:r>
          </a:p>
        </p:txBody>
      </p:sp>
      <p:pic>
        <p:nvPicPr>
          <p:cNvPr id="3" name="Picture 2" descr="\documentclass{article}&#10;\usepackage{amsmath}&#10;\pagestyle{empty}&#10;\begin{document}&#10;&#10;&#10;\begin{align*}&#10;\rho C_p \frac{\partial T}{\partial t} = k \nabla^2 T + \rho{\Delta H_g}\frac{d\alpha}{dt}&#10;\end{align*}&#10;&#10;\end{document}" title="IguanaTex Bitmap Display">
            <a:extLst>
              <a:ext uri="{FF2B5EF4-FFF2-40B4-BE49-F238E27FC236}">
                <a16:creationId xmlns:a16="http://schemas.microsoft.com/office/drawing/2014/main" id="{D79F218D-8592-AB4D-1A2B-77F8681A2D96}"/>
              </a:ext>
            </a:extLst>
          </p:cNvPr>
          <p:cNvPicPr>
            <a:picLocks noChangeAspect="1"/>
          </p:cNvPicPr>
          <p:nvPr>
            <p:custDataLst>
              <p:tags r:id="rId1"/>
            </p:custDataLst>
          </p:nvPr>
        </p:nvPicPr>
        <p:blipFill>
          <a:blip r:embed="rId4"/>
          <a:stretch>
            <a:fillRect/>
          </a:stretch>
        </p:blipFill>
        <p:spPr>
          <a:xfrm>
            <a:off x="4681858" y="3186595"/>
            <a:ext cx="2828282" cy="484808"/>
          </a:xfrm>
          <a:prstGeom prst="rect">
            <a:avLst/>
          </a:prstGeom>
        </p:spPr>
      </p:pic>
      <p:pic>
        <p:nvPicPr>
          <p:cNvPr id="4" name="Content Placeholder 6" descr="\documentclass{article}&#10;\usepackage{amsmath}&#10;\pagestyle{empty}&#10;\begin{document}&#10;&#10;&#10;\begin{align*}&#10;\frac{d\alpha}{dt} &amp;= \left[k_1 + k_2 \alpha^m \right]\left(1 - \alpha \right)^n \\&#10;k_i &amp;= A_i \exp \left[-\frac{E_i}{RT} \right] \\&#10;m, n &amp;= \text{constant} &#10;\end{align*}&#10;&#10;\end{document}" title="IguanaTex Bitmap Display">
            <a:extLst>
              <a:ext uri="{FF2B5EF4-FFF2-40B4-BE49-F238E27FC236}">
                <a16:creationId xmlns:a16="http://schemas.microsoft.com/office/drawing/2014/main" id="{1100DF88-AD80-E5BA-7371-3FAAFCFE5350}"/>
              </a:ext>
            </a:extLst>
          </p:cNvPr>
          <p:cNvPicPr>
            <a:picLocks noChangeAspect="1"/>
          </p:cNvPicPr>
          <p:nvPr>
            <p:custDataLst>
              <p:tags r:id="rId2"/>
            </p:custDataLst>
          </p:nvPr>
        </p:nvPicPr>
        <p:blipFill>
          <a:blip r:embed="rId5"/>
          <a:stretch>
            <a:fillRect/>
          </a:stretch>
        </p:blipFill>
        <p:spPr>
          <a:xfrm>
            <a:off x="4568203" y="4125337"/>
            <a:ext cx="3055592" cy="1583987"/>
          </a:xfrm>
          <a:prstGeom prst="rect">
            <a:avLst/>
          </a:prstGeom>
        </p:spPr>
      </p:pic>
      <p:sp>
        <p:nvSpPr>
          <p:cNvPr id="5" name="Rectangle 4">
            <a:extLst>
              <a:ext uri="{FF2B5EF4-FFF2-40B4-BE49-F238E27FC236}">
                <a16:creationId xmlns:a16="http://schemas.microsoft.com/office/drawing/2014/main" id="{038ADAF1-C864-CD3D-D35A-F237B33368BC}"/>
              </a:ext>
            </a:extLst>
          </p:cNvPr>
          <p:cNvSpPr/>
          <p:nvPr/>
        </p:nvSpPr>
        <p:spPr>
          <a:xfrm>
            <a:off x="6585626" y="2966936"/>
            <a:ext cx="1038169" cy="941826"/>
          </a:xfrm>
          <a:prstGeom prst="rect">
            <a:avLst/>
          </a:prstGeom>
          <a:noFill/>
          <a:ln>
            <a:solidFill>
              <a:srgbClr val="003DE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7654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CC6D-93E9-D693-F351-62AD67BE5B93}"/>
              </a:ext>
            </a:extLst>
          </p:cNvPr>
          <p:cNvSpPr>
            <a:spLocks noGrp="1"/>
          </p:cNvSpPr>
          <p:nvPr>
            <p:ph type="title"/>
          </p:nvPr>
        </p:nvSpPr>
        <p:spPr/>
        <p:txBody>
          <a:bodyPr/>
          <a:lstStyle/>
          <a:p>
            <a:r>
              <a:rPr lang="en-US" sz="2400" dirty="0"/>
              <a:t>Concept of SADT – </a:t>
            </a:r>
            <a:r>
              <a:rPr lang="en-US" sz="2400" u="sng" dirty="0"/>
              <a:t>S</a:t>
            </a:r>
            <a:r>
              <a:rPr lang="en-US" sz="2400" dirty="0"/>
              <a:t>elf </a:t>
            </a:r>
            <a:r>
              <a:rPr lang="en-US" sz="2400" u="sng" dirty="0"/>
              <a:t>A</a:t>
            </a:r>
            <a:r>
              <a:rPr lang="en-US" sz="2400" dirty="0"/>
              <a:t>ccelerating </a:t>
            </a:r>
            <a:r>
              <a:rPr lang="en-US" sz="2400" u="sng" dirty="0"/>
              <a:t>D</a:t>
            </a:r>
            <a:r>
              <a:rPr lang="en-US" sz="2400" dirty="0"/>
              <a:t>ecomposition </a:t>
            </a:r>
            <a:r>
              <a:rPr lang="en-US" sz="2400" u="sng" dirty="0"/>
              <a:t>T</a:t>
            </a:r>
            <a:r>
              <a:rPr lang="en-US" sz="2400" dirty="0"/>
              <a:t>emperature</a:t>
            </a:r>
          </a:p>
        </p:txBody>
      </p:sp>
      <p:sp>
        <p:nvSpPr>
          <p:cNvPr id="3" name="Content Placeholder 2">
            <a:extLst>
              <a:ext uri="{FF2B5EF4-FFF2-40B4-BE49-F238E27FC236}">
                <a16:creationId xmlns:a16="http://schemas.microsoft.com/office/drawing/2014/main" id="{21C57D34-F1D9-B991-26EA-D223E9CD7C19}"/>
              </a:ext>
            </a:extLst>
          </p:cNvPr>
          <p:cNvSpPr>
            <a:spLocks noGrp="1"/>
          </p:cNvSpPr>
          <p:nvPr>
            <p:ph sz="quarter" idx="15"/>
          </p:nvPr>
        </p:nvSpPr>
        <p:spPr>
          <a:xfrm>
            <a:off x="6096000" y="1295401"/>
            <a:ext cx="5713410" cy="4953000"/>
          </a:xfrm>
        </p:spPr>
        <p:txBody>
          <a:bodyPr anchor="ctr"/>
          <a:lstStyle/>
          <a:p>
            <a:pPr marL="342900" indent="-342900">
              <a:buFont typeface="Arial" panose="020B0604020202020204" pitchFamily="34" charset="0"/>
              <a:buChar char="•"/>
            </a:pPr>
            <a:r>
              <a:rPr lang="en-US" dirty="0"/>
              <a:t>SADT – A temperature threshold defining the maximum surrounding temperature below which AEMs can be safely stored, handled, and transported</a:t>
            </a:r>
          </a:p>
          <a:p>
            <a:endParaRPr lang="en-US" dirty="0"/>
          </a:p>
          <a:p>
            <a:pPr marL="342900" indent="-342900">
              <a:buFont typeface="Arial" panose="020B0604020202020204" pitchFamily="34" charset="0"/>
              <a:buChar char="•"/>
            </a:pPr>
            <a:r>
              <a:rPr lang="en-US" dirty="0"/>
              <a:t>If T</a:t>
            </a:r>
            <a:r>
              <a:rPr lang="en-US" baseline="-25000" dirty="0"/>
              <a:t>A</a:t>
            </a:r>
            <a:r>
              <a:rPr lang="en-US" dirty="0"/>
              <a:t> &lt; SADT, safe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T</a:t>
            </a:r>
            <a:r>
              <a:rPr lang="en-US" baseline="-25000" dirty="0"/>
              <a:t>A</a:t>
            </a:r>
            <a:r>
              <a:rPr lang="en-US" dirty="0"/>
              <a:t> &gt; SADT, unsafe</a:t>
            </a:r>
          </a:p>
        </p:txBody>
      </p:sp>
      <p:sp>
        <p:nvSpPr>
          <p:cNvPr id="5" name="Cylinder 4">
            <a:extLst>
              <a:ext uri="{FF2B5EF4-FFF2-40B4-BE49-F238E27FC236}">
                <a16:creationId xmlns:a16="http://schemas.microsoft.com/office/drawing/2014/main" id="{F959CCF6-4667-820E-EF60-B1EFC769B9B6}"/>
              </a:ext>
            </a:extLst>
          </p:cNvPr>
          <p:cNvSpPr/>
          <p:nvPr/>
        </p:nvSpPr>
        <p:spPr>
          <a:xfrm>
            <a:off x="2748115" y="2731232"/>
            <a:ext cx="570271" cy="845574"/>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cxnSp>
        <p:nvCxnSpPr>
          <p:cNvPr id="4" name="Straight Arrow Connector 3">
            <a:extLst>
              <a:ext uri="{FF2B5EF4-FFF2-40B4-BE49-F238E27FC236}">
                <a16:creationId xmlns:a16="http://schemas.microsoft.com/office/drawing/2014/main" id="{FABF7A7C-252F-8AC0-B389-0A1055794FAF}"/>
              </a:ext>
            </a:extLst>
          </p:cNvPr>
          <p:cNvCxnSpPr>
            <a:cxnSpLocks/>
          </p:cNvCxnSpPr>
          <p:nvPr/>
        </p:nvCxnSpPr>
        <p:spPr>
          <a:xfrm flipV="1">
            <a:off x="2512088" y="3303960"/>
            <a:ext cx="390885" cy="1017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2A5D8B-E0C4-20A1-4BD5-AD6918A4E7AC}"/>
              </a:ext>
            </a:extLst>
          </p:cNvPr>
          <p:cNvSpPr txBox="1"/>
          <p:nvPr/>
        </p:nvSpPr>
        <p:spPr>
          <a:xfrm>
            <a:off x="1452325" y="1616811"/>
            <a:ext cx="6094324" cy="369332"/>
          </a:xfrm>
          <a:prstGeom prst="rect">
            <a:avLst/>
          </a:prstGeom>
          <a:noFill/>
        </p:spPr>
        <p:txBody>
          <a:bodyPr wrap="square">
            <a:spAutoFit/>
          </a:bodyPr>
          <a:lstStyle/>
          <a:p>
            <a:r>
              <a:rPr lang="en-US" sz="1800" dirty="0"/>
              <a:t>T</a:t>
            </a:r>
            <a:r>
              <a:rPr lang="en-US" sz="1800" baseline="-25000" dirty="0"/>
              <a:t>A</a:t>
            </a:r>
            <a:r>
              <a:rPr lang="en-US" sz="1800" dirty="0"/>
              <a:t>: Ambient temperature</a:t>
            </a:r>
            <a:endParaRPr lang="en-US" dirty="0"/>
          </a:p>
        </p:txBody>
      </p:sp>
      <p:sp>
        <p:nvSpPr>
          <p:cNvPr id="8" name="TextBox 7">
            <a:extLst>
              <a:ext uri="{FF2B5EF4-FFF2-40B4-BE49-F238E27FC236}">
                <a16:creationId xmlns:a16="http://schemas.microsoft.com/office/drawing/2014/main" id="{B1EF46CE-46EF-513D-77FD-929DEC2C3FBC}"/>
              </a:ext>
            </a:extLst>
          </p:cNvPr>
          <p:cNvSpPr txBox="1"/>
          <p:nvPr/>
        </p:nvSpPr>
        <p:spPr>
          <a:xfrm>
            <a:off x="1292221" y="4321895"/>
            <a:ext cx="2481942" cy="307777"/>
          </a:xfrm>
          <a:prstGeom prst="rect">
            <a:avLst/>
          </a:prstGeom>
          <a:noFill/>
        </p:spPr>
        <p:txBody>
          <a:bodyPr wrap="square" lIns="0" tIns="0" rIns="0" bIns="0" rtlCol="0">
            <a:spAutoFit/>
          </a:bodyPr>
          <a:lstStyle/>
          <a:p>
            <a:r>
              <a:rPr lang="en-US" sz="2000" dirty="0"/>
              <a:t>AEM in a container</a:t>
            </a:r>
          </a:p>
        </p:txBody>
      </p:sp>
    </p:spTree>
    <p:extLst>
      <p:ext uri="{BB962C8B-B14F-4D97-AF65-F5344CB8AC3E}">
        <p14:creationId xmlns:p14="http://schemas.microsoft.com/office/powerpoint/2010/main" val="10311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36AF-7598-9422-CAAB-BE86C3D71C77}"/>
              </a:ext>
            </a:extLst>
          </p:cNvPr>
          <p:cNvSpPr>
            <a:spLocks noGrp="1"/>
          </p:cNvSpPr>
          <p:nvPr>
            <p:ph type="title"/>
          </p:nvPr>
        </p:nvSpPr>
        <p:spPr>
          <a:xfrm>
            <a:off x="383381" y="252954"/>
            <a:ext cx="11425237" cy="822960"/>
          </a:xfrm>
        </p:spPr>
        <p:txBody>
          <a:bodyPr/>
          <a:lstStyle/>
          <a:p>
            <a:r>
              <a:rPr lang="en-US" sz="2400" dirty="0"/>
              <a:t>When the heat generation term is included in the analysis, the AEM 2 reaction accelerates whereas AEM 1 reaction does not accelerate  </a:t>
            </a:r>
          </a:p>
        </p:txBody>
      </p:sp>
      <p:sp>
        <p:nvSpPr>
          <p:cNvPr id="15" name="TextBox 14">
            <a:extLst>
              <a:ext uri="{FF2B5EF4-FFF2-40B4-BE49-F238E27FC236}">
                <a16:creationId xmlns:a16="http://schemas.microsoft.com/office/drawing/2014/main" id="{2686EC54-5A5E-4CF8-3107-4668FF5C8EA5}"/>
              </a:ext>
            </a:extLst>
          </p:cNvPr>
          <p:cNvSpPr txBox="1"/>
          <p:nvPr/>
        </p:nvSpPr>
        <p:spPr>
          <a:xfrm>
            <a:off x="383381" y="1188720"/>
            <a:ext cx="5294249" cy="553998"/>
          </a:xfrm>
          <a:prstGeom prst="rect">
            <a:avLst/>
          </a:prstGeom>
          <a:noFill/>
        </p:spPr>
        <p:txBody>
          <a:bodyPr wrap="square" lIns="0" tIns="0" rIns="0" bIns="0" rtlCol="0">
            <a:spAutoFit/>
          </a:bodyPr>
          <a:lstStyle/>
          <a:p>
            <a:pPr algn="ctr"/>
            <a:r>
              <a:rPr lang="en-US" b="1"/>
              <a:t>Temperature variation is similar to no heat generation case before until time </a:t>
            </a:r>
            <a:r>
              <a:rPr lang="en-US" b="1">
                <a:latin typeface="3M Circular TT Book" panose="020B0604020101020102" pitchFamily="34" charset="0"/>
                <a:cs typeface="3M Circular TT Book" panose="020B0604020101020102" pitchFamily="34" charset="0"/>
              </a:rPr>
              <a:t>≈</a:t>
            </a:r>
            <a:r>
              <a:rPr lang="en-US" b="1"/>
              <a:t>10 days</a:t>
            </a:r>
          </a:p>
        </p:txBody>
      </p:sp>
      <p:sp>
        <p:nvSpPr>
          <p:cNvPr id="16" name="TextBox 15">
            <a:extLst>
              <a:ext uri="{FF2B5EF4-FFF2-40B4-BE49-F238E27FC236}">
                <a16:creationId xmlns:a16="http://schemas.microsoft.com/office/drawing/2014/main" id="{AF7140D9-DC95-7FEF-41A2-ED5FAD46B224}"/>
              </a:ext>
            </a:extLst>
          </p:cNvPr>
          <p:cNvSpPr txBox="1"/>
          <p:nvPr/>
        </p:nvSpPr>
        <p:spPr>
          <a:xfrm>
            <a:off x="6404046" y="1188720"/>
            <a:ext cx="5294249" cy="553998"/>
          </a:xfrm>
          <a:prstGeom prst="rect">
            <a:avLst/>
          </a:prstGeom>
          <a:noFill/>
        </p:spPr>
        <p:txBody>
          <a:bodyPr wrap="square" lIns="0" tIns="0" rIns="0" bIns="0" rtlCol="0">
            <a:spAutoFit/>
          </a:bodyPr>
          <a:lstStyle/>
          <a:p>
            <a:pPr algn="ctr"/>
            <a:r>
              <a:rPr lang="en-US" b="1" dirty="0"/>
              <a:t>But with d</a:t>
            </a:r>
            <a:r>
              <a:rPr lang="en-US" b="1" dirty="0">
                <a:latin typeface="Symbol" panose="05050102010706020507" pitchFamily="18" charset="2"/>
              </a:rPr>
              <a:t>a</a:t>
            </a:r>
            <a:r>
              <a:rPr lang="en-US" b="1" dirty="0"/>
              <a:t>/dt, included in the energy equation, the temperature shoots up for AEM 2</a:t>
            </a:r>
          </a:p>
        </p:txBody>
      </p:sp>
      <p:sp>
        <p:nvSpPr>
          <p:cNvPr id="17" name="TextBox 16">
            <a:extLst>
              <a:ext uri="{FF2B5EF4-FFF2-40B4-BE49-F238E27FC236}">
                <a16:creationId xmlns:a16="http://schemas.microsoft.com/office/drawing/2014/main" id="{85A1E0B6-A080-B3DB-49E8-9EE6FEA44510}"/>
              </a:ext>
            </a:extLst>
          </p:cNvPr>
          <p:cNvSpPr txBox="1"/>
          <p:nvPr/>
        </p:nvSpPr>
        <p:spPr>
          <a:xfrm>
            <a:off x="1284585" y="5852556"/>
            <a:ext cx="9622827" cy="307777"/>
          </a:xfrm>
          <a:prstGeom prst="rect">
            <a:avLst/>
          </a:prstGeom>
          <a:noFill/>
        </p:spPr>
        <p:txBody>
          <a:bodyPr wrap="none" lIns="0" tIns="0" rIns="0" bIns="0" rtlCol="0">
            <a:spAutoFit/>
          </a:bodyPr>
          <a:lstStyle/>
          <a:p>
            <a:r>
              <a:rPr lang="en-US" sz="2000" b="1" dirty="0">
                <a:solidFill>
                  <a:srgbClr val="00C7E6"/>
                </a:solidFill>
              </a:rPr>
              <a:t>We expect SADT to be lower for AEM 2 than AEM 1 on account of faster kinetics</a:t>
            </a:r>
          </a:p>
        </p:txBody>
      </p:sp>
      <p:pic>
        <p:nvPicPr>
          <p:cNvPr id="9" name="Content Placeholder 8" descr="A graph with a line and a line&#10;&#10;Description automatically generated">
            <a:extLst>
              <a:ext uri="{FF2B5EF4-FFF2-40B4-BE49-F238E27FC236}">
                <a16:creationId xmlns:a16="http://schemas.microsoft.com/office/drawing/2014/main" id="{6FC76F14-FA35-FCFA-1ED4-1E2AA0324999}"/>
              </a:ext>
            </a:extLst>
          </p:cNvPr>
          <p:cNvPicPr>
            <a:picLocks noGrp="1" noChangeAspect="1"/>
          </p:cNvPicPr>
          <p:nvPr>
            <p:ph sz="quarter" idx="15"/>
          </p:nvPr>
        </p:nvPicPr>
        <p:blipFill>
          <a:blip r:embed="rId2"/>
          <a:stretch>
            <a:fillRect/>
          </a:stretch>
        </p:blipFill>
        <p:spPr>
          <a:xfrm>
            <a:off x="493707" y="1920240"/>
            <a:ext cx="5486411" cy="3657607"/>
          </a:xfrm>
        </p:spPr>
      </p:pic>
      <p:pic>
        <p:nvPicPr>
          <p:cNvPr id="11" name="Content Placeholder 10" descr="A graph with a line and a red line&#10;&#10;Description automatically generated">
            <a:extLst>
              <a:ext uri="{FF2B5EF4-FFF2-40B4-BE49-F238E27FC236}">
                <a16:creationId xmlns:a16="http://schemas.microsoft.com/office/drawing/2014/main" id="{F6E43E7E-73AB-1D1E-11F4-4EB4FE3F87CD}"/>
              </a:ext>
            </a:extLst>
          </p:cNvPr>
          <p:cNvPicPr>
            <a:picLocks noGrp="1" noChangeAspect="1"/>
          </p:cNvPicPr>
          <p:nvPr>
            <p:ph sz="quarter" idx="16"/>
          </p:nvPr>
        </p:nvPicPr>
        <p:blipFill>
          <a:blip r:embed="rId3"/>
          <a:stretch>
            <a:fillRect/>
          </a:stretch>
        </p:blipFill>
        <p:spPr>
          <a:xfrm>
            <a:off x="6210294" y="1920240"/>
            <a:ext cx="5486411" cy="3657607"/>
          </a:xfrm>
        </p:spPr>
      </p:pic>
      <p:sp>
        <p:nvSpPr>
          <p:cNvPr id="3" name="Rectangle 2">
            <a:extLst>
              <a:ext uri="{FF2B5EF4-FFF2-40B4-BE49-F238E27FC236}">
                <a16:creationId xmlns:a16="http://schemas.microsoft.com/office/drawing/2014/main" id="{DBF2F3B6-0CC5-7FA8-C19A-EC9809FF689B}"/>
              </a:ext>
            </a:extLst>
          </p:cNvPr>
          <p:cNvSpPr/>
          <p:nvPr/>
        </p:nvSpPr>
        <p:spPr>
          <a:xfrm>
            <a:off x="5367528" y="3272628"/>
            <a:ext cx="728472"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4" name="TextBox 3">
            <a:extLst>
              <a:ext uri="{FF2B5EF4-FFF2-40B4-BE49-F238E27FC236}">
                <a16:creationId xmlns:a16="http://schemas.microsoft.com/office/drawing/2014/main" id="{9210893E-AB6F-B4C0-1215-94C87ECF5E5E}"/>
              </a:ext>
            </a:extLst>
          </p:cNvPr>
          <p:cNvSpPr txBox="1"/>
          <p:nvPr/>
        </p:nvSpPr>
        <p:spPr>
          <a:xfrm>
            <a:off x="5438239" y="3508586"/>
            <a:ext cx="474489" cy="184666"/>
          </a:xfrm>
          <a:prstGeom prst="rect">
            <a:avLst/>
          </a:prstGeom>
          <a:noFill/>
        </p:spPr>
        <p:txBody>
          <a:bodyPr wrap="none" lIns="0" tIns="0" rIns="0" bIns="0" rtlCol="0">
            <a:spAutoFit/>
          </a:bodyPr>
          <a:lstStyle/>
          <a:p>
            <a:r>
              <a:rPr lang="en-US" sz="1200" dirty="0"/>
              <a:t>AEM 1</a:t>
            </a:r>
          </a:p>
        </p:txBody>
      </p:sp>
      <p:sp>
        <p:nvSpPr>
          <p:cNvPr id="5" name="TextBox 4">
            <a:extLst>
              <a:ext uri="{FF2B5EF4-FFF2-40B4-BE49-F238E27FC236}">
                <a16:creationId xmlns:a16="http://schemas.microsoft.com/office/drawing/2014/main" id="{F501BEED-578F-B622-B9AE-53722D36CAD8}"/>
              </a:ext>
            </a:extLst>
          </p:cNvPr>
          <p:cNvSpPr txBox="1"/>
          <p:nvPr/>
        </p:nvSpPr>
        <p:spPr>
          <a:xfrm>
            <a:off x="5438239" y="3754215"/>
            <a:ext cx="474489" cy="184666"/>
          </a:xfrm>
          <a:prstGeom prst="rect">
            <a:avLst/>
          </a:prstGeom>
          <a:noFill/>
        </p:spPr>
        <p:txBody>
          <a:bodyPr wrap="none" lIns="0" tIns="0" rIns="0" bIns="0" rtlCol="0">
            <a:spAutoFit/>
          </a:bodyPr>
          <a:lstStyle/>
          <a:p>
            <a:r>
              <a:rPr lang="en-US" sz="1200" dirty="0"/>
              <a:t>AEM 2</a:t>
            </a:r>
          </a:p>
        </p:txBody>
      </p:sp>
      <p:sp>
        <p:nvSpPr>
          <p:cNvPr id="6" name="Rectangle 5">
            <a:extLst>
              <a:ext uri="{FF2B5EF4-FFF2-40B4-BE49-F238E27FC236}">
                <a16:creationId xmlns:a16="http://schemas.microsoft.com/office/drawing/2014/main" id="{5AC89CDA-AEBF-1252-57C0-8B615B97A572}"/>
              </a:ext>
            </a:extLst>
          </p:cNvPr>
          <p:cNvSpPr/>
          <p:nvPr/>
        </p:nvSpPr>
        <p:spPr>
          <a:xfrm>
            <a:off x="11080146" y="3272628"/>
            <a:ext cx="728472"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TextBox 6">
            <a:extLst>
              <a:ext uri="{FF2B5EF4-FFF2-40B4-BE49-F238E27FC236}">
                <a16:creationId xmlns:a16="http://schemas.microsoft.com/office/drawing/2014/main" id="{854EDFCB-9D46-4972-42A2-8F74CBD84CF0}"/>
              </a:ext>
            </a:extLst>
          </p:cNvPr>
          <p:cNvSpPr txBox="1"/>
          <p:nvPr/>
        </p:nvSpPr>
        <p:spPr>
          <a:xfrm>
            <a:off x="11150857" y="3508586"/>
            <a:ext cx="474489" cy="184666"/>
          </a:xfrm>
          <a:prstGeom prst="rect">
            <a:avLst/>
          </a:prstGeom>
          <a:noFill/>
        </p:spPr>
        <p:txBody>
          <a:bodyPr wrap="none" lIns="0" tIns="0" rIns="0" bIns="0" rtlCol="0">
            <a:spAutoFit/>
          </a:bodyPr>
          <a:lstStyle/>
          <a:p>
            <a:r>
              <a:rPr lang="en-US" sz="1200" dirty="0"/>
              <a:t>AEM 1</a:t>
            </a:r>
          </a:p>
        </p:txBody>
      </p:sp>
      <p:sp>
        <p:nvSpPr>
          <p:cNvPr id="8" name="TextBox 7">
            <a:extLst>
              <a:ext uri="{FF2B5EF4-FFF2-40B4-BE49-F238E27FC236}">
                <a16:creationId xmlns:a16="http://schemas.microsoft.com/office/drawing/2014/main" id="{3AFE9D99-699E-52A1-7ADC-39D65406E141}"/>
              </a:ext>
            </a:extLst>
          </p:cNvPr>
          <p:cNvSpPr txBox="1"/>
          <p:nvPr/>
        </p:nvSpPr>
        <p:spPr>
          <a:xfrm>
            <a:off x="11150857" y="3754215"/>
            <a:ext cx="474489" cy="184666"/>
          </a:xfrm>
          <a:prstGeom prst="rect">
            <a:avLst/>
          </a:prstGeom>
          <a:noFill/>
        </p:spPr>
        <p:txBody>
          <a:bodyPr wrap="none" lIns="0" tIns="0" rIns="0" bIns="0" rtlCol="0">
            <a:spAutoFit/>
          </a:bodyPr>
          <a:lstStyle/>
          <a:p>
            <a:r>
              <a:rPr lang="en-US" sz="1200" dirty="0"/>
              <a:t>AEM 2</a:t>
            </a:r>
          </a:p>
        </p:txBody>
      </p:sp>
      <p:sp>
        <p:nvSpPr>
          <p:cNvPr id="10" name="Rectangle 9">
            <a:extLst>
              <a:ext uri="{FF2B5EF4-FFF2-40B4-BE49-F238E27FC236}">
                <a16:creationId xmlns:a16="http://schemas.microsoft.com/office/drawing/2014/main" id="{59036362-A788-2A1A-F188-B9E2383B1A7C}"/>
              </a:ext>
            </a:extLst>
          </p:cNvPr>
          <p:cNvSpPr/>
          <p:nvPr/>
        </p:nvSpPr>
        <p:spPr>
          <a:xfrm>
            <a:off x="6210294" y="3409645"/>
            <a:ext cx="275173"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TextBox 11">
            <a:extLst>
              <a:ext uri="{FF2B5EF4-FFF2-40B4-BE49-F238E27FC236}">
                <a16:creationId xmlns:a16="http://schemas.microsoft.com/office/drawing/2014/main" id="{BA581E02-3AE8-207C-5637-78138BCED1BB}"/>
              </a:ext>
            </a:extLst>
          </p:cNvPr>
          <p:cNvSpPr txBox="1"/>
          <p:nvPr/>
        </p:nvSpPr>
        <p:spPr>
          <a:xfrm rot="16200000">
            <a:off x="6175289" y="3585956"/>
            <a:ext cx="161904" cy="307777"/>
          </a:xfrm>
          <a:prstGeom prst="rect">
            <a:avLst/>
          </a:prstGeom>
          <a:noFill/>
        </p:spPr>
        <p:txBody>
          <a:bodyPr wrap="none" lIns="0" tIns="0" rIns="0" bIns="0" rtlCol="0">
            <a:spAutoFit/>
          </a:bodyPr>
          <a:lstStyle/>
          <a:p>
            <a:r>
              <a:rPr lang="en-US" sz="2000" dirty="0">
                <a:latin typeface="Symbol" panose="05050102010706020507" pitchFamily="18" charset="2"/>
              </a:rPr>
              <a:t>a</a:t>
            </a:r>
          </a:p>
        </p:txBody>
      </p:sp>
      <p:sp>
        <p:nvSpPr>
          <p:cNvPr id="13" name="Rectangle 12">
            <a:extLst>
              <a:ext uri="{FF2B5EF4-FFF2-40B4-BE49-F238E27FC236}">
                <a16:creationId xmlns:a16="http://schemas.microsoft.com/office/drawing/2014/main" id="{5399750F-4D09-5B04-5A32-CDFAF67B0B7B}"/>
              </a:ext>
            </a:extLst>
          </p:cNvPr>
          <p:cNvSpPr/>
          <p:nvPr/>
        </p:nvSpPr>
        <p:spPr>
          <a:xfrm>
            <a:off x="6680781" y="1920240"/>
            <a:ext cx="722376"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TextBox 13">
            <a:extLst>
              <a:ext uri="{FF2B5EF4-FFF2-40B4-BE49-F238E27FC236}">
                <a16:creationId xmlns:a16="http://schemas.microsoft.com/office/drawing/2014/main" id="{5AEFD3ED-8BBA-B87D-80DE-DABA8D6B0415}"/>
              </a:ext>
            </a:extLst>
          </p:cNvPr>
          <p:cNvSpPr txBox="1"/>
          <p:nvPr/>
        </p:nvSpPr>
        <p:spPr>
          <a:xfrm>
            <a:off x="7129607" y="1865845"/>
            <a:ext cx="193964" cy="369332"/>
          </a:xfrm>
          <a:prstGeom prst="rect">
            <a:avLst/>
          </a:prstGeom>
          <a:noFill/>
        </p:spPr>
        <p:txBody>
          <a:bodyPr wrap="none" lIns="0" tIns="0" rIns="0" bIns="0" rtlCol="0">
            <a:spAutoFit/>
          </a:bodyPr>
          <a:lstStyle/>
          <a:p>
            <a:r>
              <a:rPr lang="en-US" sz="2400" dirty="0">
                <a:latin typeface="Symbol" panose="05050102010706020507" pitchFamily="18" charset="2"/>
              </a:rPr>
              <a:t>a</a:t>
            </a:r>
          </a:p>
        </p:txBody>
      </p:sp>
      <p:sp>
        <p:nvSpPr>
          <p:cNvPr id="18" name="TextBox 17">
            <a:extLst>
              <a:ext uri="{FF2B5EF4-FFF2-40B4-BE49-F238E27FC236}">
                <a16:creationId xmlns:a16="http://schemas.microsoft.com/office/drawing/2014/main" id="{DD572505-35F7-D699-5061-7D7269F88B6C}"/>
              </a:ext>
            </a:extLst>
          </p:cNvPr>
          <p:cNvSpPr txBox="1"/>
          <p:nvPr/>
        </p:nvSpPr>
        <p:spPr>
          <a:xfrm>
            <a:off x="1173232" y="6232364"/>
            <a:ext cx="3446456" cy="492443"/>
          </a:xfrm>
          <a:prstGeom prst="rect">
            <a:avLst/>
          </a:prstGeom>
          <a:noFill/>
        </p:spPr>
        <p:txBody>
          <a:bodyPr wrap="none" lIns="0" tIns="0" rIns="0" bIns="0" rtlCol="0">
            <a:spAutoFit/>
          </a:bodyPr>
          <a:lstStyle/>
          <a:p>
            <a:pPr algn="ctr"/>
            <a:r>
              <a:rPr lang="en-US" sz="1600" dirty="0"/>
              <a:t>Temp here corresponds to maximum </a:t>
            </a:r>
            <a:br>
              <a:rPr lang="en-US" sz="1600" dirty="0"/>
            </a:br>
            <a:r>
              <a:rPr lang="en-US" sz="1600" dirty="0"/>
              <a:t>temperature inside the container</a:t>
            </a:r>
          </a:p>
        </p:txBody>
      </p:sp>
    </p:spTree>
    <p:extLst>
      <p:ext uri="{BB962C8B-B14F-4D97-AF65-F5344CB8AC3E}">
        <p14:creationId xmlns:p14="http://schemas.microsoft.com/office/powerpoint/2010/main" val="38859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7995-9732-9B07-1B15-956CA535B679}"/>
              </a:ext>
            </a:extLst>
          </p:cNvPr>
          <p:cNvSpPr>
            <a:spLocks noGrp="1"/>
          </p:cNvSpPr>
          <p:nvPr>
            <p:ph type="title"/>
          </p:nvPr>
        </p:nvSpPr>
        <p:spPr/>
        <p:txBody>
          <a:bodyPr/>
          <a:lstStyle/>
          <a:p>
            <a:r>
              <a:rPr lang="en-US" sz="2400"/>
              <a:t>Let us look at the different cases we will need to analyze to estimate SADT – study different container sizes and different T</a:t>
            </a:r>
            <a:r>
              <a:rPr lang="en-US" sz="2400" baseline="-25000"/>
              <a:t>A</a:t>
            </a:r>
          </a:p>
        </p:txBody>
      </p:sp>
      <p:graphicFrame>
        <p:nvGraphicFramePr>
          <p:cNvPr id="4" name="Content Placeholder 3">
            <a:extLst>
              <a:ext uri="{FF2B5EF4-FFF2-40B4-BE49-F238E27FC236}">
                <a16:creationId xmlns:a16="http://schemas.microsoft.com/office/drawing/2014/main" id="{BB589A81-8A0F-A490-8C1F-4870AE180366}"/>
              </a:ext>
            </a:extLst>
          </p:cNvPr>
          <p:cNvGraphicFramePr>
            <a:graphicFrameLocks noGrp="1"/>
          </p:cNvGraphicFramePr>
          <p:nvPr>
            <p:ph sz="quarter" idx="15"/>
            <p:extLst>
              <p:ext uri="{D42A27DB-BD31-4B8C-83A1-F6EECF244321}">
                <p14:modId xmlns:p14="http://schemas.microsoft.com/office/powerpoint/2010/main" val="1864460775"/>
              </p:ext>
            </p:extLst>
          </p:nvPr>
        </p:nvGraphicFramePr>
        <p:xfrm>
          <a:off x="379413" y="1120302"/>
          <a:ext cx="11430000" cy="5361930"/>
        </p:xfrm>
        <a:graphic>
          <a:graphicData uri="http://schemas.openxmlformats.org/drawingml/2006/table">
            <a:tbl>
              <a:tblPr firstRow="1" bandRow="1">
                <a:tableStyleId>{3B4B98B0-60AC-42C2-AFA5-B58CD77FA1E5}</a:tableStyleId>
              </a:tblPr>
              <a:tblGrid>
                <a:gridCol w="2857500">
                  <a:extLst>
                    <a:ext uri="{9D8B030D-6E8A-4147-A177-3AD203B41FA5}">
                      <a16:colId xmlns:a16="http://schemas.microsoft.com/office/drawing/2014/main" val="2241141132"/>
                    </a:ext>
                  </a:extLst>
                </a:gridCol>
                <a:gridCol w="2857500">
                  <a:extLst>
                    <a:ext uri="{9D8B030D-6E8A-4147-A177-3AD203B41FA5}">
                      <a16:colId xmlns:a16="http://schemas.microsoft.com/office/drawing/2014/main" val="3835726186"/>
                    </a:ext>
                  </a:extLst>
                </a:gridCol>
                <a:gridCol w="2857500">
                  <a:extLst>
                    <a:ext uri="{9D8B030D-6E8A-4147-A177-3AD203B41FA5}">
                      <a16:colId xmlns:a16="http://schemas.microsoft.com/office/drawing/2014/main" val="4012964252"/>
                    </a:ext>
                  </a:extLst>
                </a:gridCol>
                <a:gridCol w="2857500">
                  <a:extLst>
                    <a:ext uri="{9D8B030D-6E8A-4147-A177-3AD203B41FA5}">
                      <a16:colId xmlns:a16="http://schemas.microsoft.com/office/drawing/2014/main" val="2727937551"/>
                    </a:ext>
                  </a:extLst>
                </a:gridCol>
              </a:tblGrid>
              <a:tr h="382995">
                <a:tc>
                  <a:txBody>
                    <a:bodyPr/>
                    <a:lstStyle/>
                    <a:p>
                      <a:pPr algn="ctr"/>
                      <a:r>
                        <a:rPr lang="en-US" sz="1600"/>
                        <a:t>Quantity</a:t>
                      </a:r>
                    </a:p>
                  </a:txBody>
                  <a:tcPr anchor="ctr"/>
                </a:tc>
                <a:tc>
                  <a:txBody>
                    <a:bodyPr/>
                    <a:lstStyle/>
                    <a:p>
                      <a:pPr algn="ctr"/>
                      <a:r>
                        <a:rPr lang="en-US" sz="1600"/>
                        <a:t>Units</a:t>
                      </a:r>
                    </a:p>
                  </a:txBody>
                  <a:tcPr anchor="ctr"/>
                </a:tc>
                <a:tc>
                  <a:txBody>
                    <a:bodyPr/>
                    <a:lstStyle/>
                    <a:p>
                      <a:pPr algn="ctr"/>
                      <a:r>
                        <a:rPr lang="en-US" sz="1600" dirty="0"/>
                        <a:t>AEM 1</a:t>
                      </a:r>
                    </a:p>
                  </a:txBody>
                  <a:tcPr anchor="ctr"/>
                </a:tc>
                <a:tc>
                  <a:txBody>
                    <a:bodyPr/>
                    <a:lstStyle/>
                    <a:p>
                      <a:pPr algn="ctr"/>
                      <a:r>
                        <a:rPr lang="en-US" sz="1600" dirty="0"/>
                        <a:t>AEM 2</a:t>
                      </a:r>
                    </a:p>
                  </a:txBody>
                  <a:tcPr anchor="ctr"/>
                </a:tc>
                <a:extLst>
                  <a:ext uri="{0D108BD9-81ED-4DB2-BD59-A6C34878D82A}">
                    <a16:rowId xmlns:a16="http://schemas.microsoft.com/office/drawing/2014/main" val="418995880"/>
                  </a:ext>
                </a:extLst>
              </a:tr>
              <a:tr h="382995">
                <a:tc>
                  <a:txBody>
                    <a:bodyPr/>
                    <a:lstStyle/>
                    <a:p>
                      <a:pPr algn="ctr"/>
                      <a:r>
                        <a:rPr lang="en-US" sz="1600">
                          <a:latin typeface="Symbol" panose="05050102010706020507" pitchFamily="18" charset="2"/>
                        </a:rPr>
                        <a:t>r</a:t>
                      </a:r>
                    </a:p>
                  </a:txBody>
                  <a:tcPr anchor="ctr"/>
                </a:tc>
                <a:tc>
                  <a:txBody>
                    <a:bodyPr/>
                    <a:lstStyle/>
                    <a:p>
                      <a:pPr algn="ctr"/>
                      <a:r>
                        <a:rPr lang="en-US" sz="1600"/>
                        <a:t>kg/m3</a:t>
                      </a:r>
                    </a:p>
                  </a:txBody>
                  <a:tcPr anchor="ctr"/>
                </a:tc>
                <a:tc>
                  <a:txBody>
                    <a:bodyPr/>
                    <a:lstStyle/>
                    <a:p>
                      <a:pPr algn="ctr"/>
                      <a:r>
                        <a:rPr lang="en-US" sz="1600"/>
                        <a:t>400</a:t>
                      </a:r>
                    </a:p>
                  </a:txBody>
                  <a:tcPr anchor="ctr"/>
                </a:tc>
                <a:tc>
                  <a:txBody>
                    <a:bodyPr/>
                    <a:lstStyle/>
                    <a:p>
                      <a:pPr algn="ctr"/>
                      <a:r>
                        <a:rPr lang="en-US" sz="1600"/>
                        <a:t>400</a:t>
                      </a:r>
                    </a:p>
                  </a:txBody>
                  <a:tcPr anchor="ctr"/>
                </a:tc>
                <a:extLst>
                  <a:ext uri="{0D108BD9-81ED-4DB2-BD59-A6C34878D82A}">
                    <a16:rowId xmlns:a16="http://schemas.microsoft.com/office/drawing/2014/main" val="2804336719"/>
                  </a:ext>
                </a:extLst>
              </a:tr>
              <a:tr h="382995">
                <a:tc>
                  <a:txBody>
                    <a:bodyPr/>
                    <a:lstStyle/>
                    <a:p>
                      <a:pPr algn="ctr"/>
                      <a:r>
                        <a:rPr lang="en-US" sz="1600"/>
                        <a:t>C</a:t>
                      </a:r>
                      <a:r>
                        <a:rPr lang="en-US" sz="1600" baseline="-25000"/>
                        <a:t>p</a:t>
                      </a:r>
                    </a:p>
                  </a:txBody>
                  <a:tcPr anchor="ctr"/>
                </a:tc>
                <a:tc>
                  <a:txBody>
                    <a:bodyPr/>
                    <a:lstStyle/>
                    <a:p>
                      <a:pPr algn="ctr"/>
                      <a:r>
                        <a:rPr lang="en-US" sz="1600"/>
                        <a:t>J/(gm-K)</a:t>
                      </a:r>
                    </a:p>
                  </a:txBody>
                  <a:tcPr anchor="ctr"/>
                </a:tc>
                <a:tc>
                  <a:txBody>
                    <a:bodyPr/>
                    <a:lstStyle/>
                    <a:p>
                      <a:pPr algn="ctr"/>
                      <a:r>
                        <a:rPr lang="en-US" sz="1600"/>
                        <a:t>1.55</a:t>
                      </a:r>
                    </a:p>
                  </a:txBody>
                  <a:tcPr anchor="ctr"/>
                </a:tc>
                <a:tc>
                  <a:txBody>
                    <a:bodyPr/>
                    <a:lstStyle/>
                    <a:p>
                      <a:pPr algn="ctr"/>
                      <a:r>
                        <a:rPr lang="en-US" sz="1600"/>
                        <a:t>1.7</a:t>
                      </a:r>
                    </a:p>
                  </a:txBody>
                  <a:tcPr anchor="ctr"/>
                </a:tc>
                <a:extLst>
                  <a:ext uri="{0D108BD9-81ED-4DB2-BD59-A6C34878D82A}">
                    <a16:rowId xmlns:a16="http://schemas.microsoft.com/office/drawing/2014/main" val="2875310570"/>
                  </a:ext>
                </a:extLst>
              </a:tr>
              <a:tr h="382995">
                <a:tc>
                  <a:txBody>
                    <a:bodyPr/>
                    <a:lstStyle/>
                    <a:p>
                      <a:pPr algn="ctr"/>
                      <a:r>
                        <a:rPr lang="en-US" sz="1600"/>
                        <a:t>k</a:t>
                      </a:r>
                    </a:p>
                  </a:txBody>
                  <a:tcPr anchor="ctr"/>
                </a:tc>
                <a:tc>
                  <a:txBody>
                    <a:bodyPr/>
                    <a:lstStyle/>
                    <a:p>
                      <a:pPr algn="ctr"/>
                      <a:r>
                        <a:rPr lang="en-US" sz="1600"/>
                        <a:t>W/(m-K)</a:t>
                      </a:r>
                    </a:p>
                  </a:txBody>
                  <a:tcPr anchor="ctr"/>
                </a:tc>
                <a:tc>
                  <a:txBody>
                    <a:bodyPr/>
                    <a:lstStyle/>
                    <a:p>
                      <a:pPr algn="ctr"/>
                      <a:r>
                        <a:rPr lang="en-US" sz="1600"/>
                        <a:t>0.127</a:t>
                      </a:r>
                    </a:p>
                  </a:txBody>
                  <a:tcPr anchor="ctr"/>
                </a:tc>
                <a:tc>
                  <a:txBody>
                    <a:bodyPr/>
                    <a:lstStyle/>
                    <a:p>
                      <a:pPr algn="ctr"/>
                      <a:r>
                        <a:rPr lang="en-US" sz="1600"/>
                        <a:t>0.1</a:t>
                      </a:r>
                    </a:p>
                  </a:txBody>
                  <a:tcPr anchor="ctr"/>
                </a:tc>
                <a:extLst>
                  <a:ext uri="{0D108BD9-81ED-4DB2-BD59-A6C34878D82A}">
                    <a16:rowId xmlns:a16="http://schemas.microsoft.com/office/drawing/2014/main" val="1930803192"/>
                  </a:ext>
                </a:extLst>
              </a:tr>
              <a:tr h="382995">
                <a:tc>
                  <a:txBody>
                    <a:bodyPr/>
                    <a:lstStyle/>
                    <a:p>
                      <a:pPr algn="ctr"/>
                      <a:r>
                        <a:rPr lang="en-US" sz="1600" err="1">
                          <a:latin typeface="Symbol" panose="05050102010706020507" pitchFamily="18" charset="2"/>
                        </a:rPr>
                        <a:t>D</a:t>
                      </a:r>
                      <a:r>
                        <a:rPr lang="en-US" sz="1600" err="1"/>
                        <a:t>H</a:t>
                      </a:r>
                      <a:r>
                        <a:rPr lang="en-US" sz="1600" baseline="-25000" err="1"/>
                        <a:t>g</a:t>
                      </a:r>
                      <a:endParaRPr lang="en-US" sz="1600" baseline="-25000"/>
                    </a:p>
                  </a:txBody>
                  <a:tcPr anchor="ctr"/>
                </a:tc>
                <a:tc>
                  <a:txBody>
                    <a:bodyPr/>
                    <a:lstStyle/>
                    <a:p>
                      <a:pPr algn="ctr"/>
                      <a:r>
                        <a:rPr lang="en-US" sz="1600"/>
                        <a:t>J/gm</a:t>
                      </a:r>
                    </a:p>
                  </a:txBody>
                  <a:tcPr anchor="ctr"/>
                </a:tc>
                <a:tc>
                  <a:txBody>
                    <a:bodyPr/>
                    <a:lstStyle/>
                    <a:p>
                      <a:pPr algn="ctr"/>
                      <a:r>
                        <a:rPr lang="en-US" sz="1600"/>
                        <a:t>1100 </a:t>
                      </a:r>
                    </a:p>
                  </a:txBody>
                  <a:tcPr anchor="ctr"/>
                </a:tc>
                <a:tc>
                  <a:txBody>
                    <a:bodyPr/>
                    <a:lstStyle/>
                    <a:p>
                      <a:pPr algn="ctr"/>
                      <a:r>
                        <a:rPr lang="en-US" sz="1600"/>
                        <a:t>1200</a:t>
                      </a:r>
                    </a:p>
                  </a:txBody>
                  <a:tcPr anchor="ctr"/>
                </a:tc>
                <a:extLst>
                  <a:ext uri="{0D108BD9-81ED-4DB2-BD59-A6C34878D82A}">
                    <a16:rowId xmlns:a16="http://schemas.microsoft.com/office/drawing/2014/main" val="4104916153"/>
                  </a:ext>
                </a:extLst>
              </a:tr>
              <a:tr h="382995">
                <a:tc>
                  <a:txBody>
                    <a:bodyPr/>
                    <a:lstStyle/>
                    <a:p>
                      <a:pPr algn="ctr"/>
                      <a:r>
                        <a:rPr lang="en-US" sz="1600"/>
                        <a:t>T</a:t>
                      </a:r>
                      <a:r>
                        <a:rPr lang="en-US" sz="1600" baseline="-25000"/>
                        <a:t>i</a:t>
                      </a:r>
                    </a:p>
                  </a:txBody>
                  <a:tcPr anchor="ctr"/>
                </a:tc>
                <a:tc>
                  <a:txBody>
                    <a:bodyPr/>
                    <a:lstStyle/>
                    <a:p>
                      <a:pPr algn="ctr"/>
                      <a:r>
                        <a:rPr lang="en-US" sz="1600"/>
                        <a:t>C</a:t>
                      </a:r>
                    </a:p>
                  </a:txBody>
                  <a:tcPr anchor="ctr"/>
                </a:tc>
                <a:tc>
                  <a:txBody>
                    <a:bodyPr/>
                    <a:lstStyle/>
                    <a:p>
                      <a:pPr algn="ctr"/>
                      <a:r>
                        <a:rPr lang="en-US" sz="1600"/>
                        <a:t>10</a:t>
                      </a:r>
                    </a:p>
                  </a:txBody>
                  <a:tcPr anchor="ctr"/>
                </a:tc>
                <a:tc>
                  <a:txBody>
                    <a:bodyPr/>
                    <a:lstStyle/>
                    <a:p>
                      <a:pPr algn="ctr"/>
                      <a:r>
                        <a:rPr lang="en-US" sz="1600"/>
                        <a:t>10</a:t>
                      </a:r>
                    </a:p>
                  </a:txBody>
                  <a:tcPr anchor="ctr"/>
                </a:tc>
                <a:extLst>
                  <a:ext uri="{0D108BD9-81ED-4DB2-BD59-A6C34878D82A}">
                    <a16:rowId xmlns:a16="http://schemas.microsoft.com/office/drawing/2014/main" val="1579523438"/>
                  </a:ext>
                </a:extLst>
              </a:tr>
              <a:tr h="382995">
                <a:tc>
                  <a:txBody>
                    <a:bodyPr/>
                    <a:lstStyle/>
                    <a:p>
                      <a:pPr algn="ctr"/>
                      <a:r>
                        <a:rPr lang="en-US" sz="1600"/>
                        <a:t>T</a:t>
                      </a:r>
                      <a:r>
                        <a:rPr lang="en-US" sz="1600" baseline="-25000"/>
                        <a:t>A</a:t>
                      </a:r>
                    </a:p>
                  </a:txBody>
                  <a:tcPr anchor="ctr"/>
                </a:tc>
                <a:tc>
                  <a:txBody>
                    <a:bodyPr/>
                    <a:lstStyle/>
                    <a:p>
                      <a:pPr algn="ctr"/>
                      <a:r>
                        <a:rPr lang="en-US" sz="1600"/>
                        <a:t>C</a:t>
                      </a:r>
                    </a:p>
                  </a:txBody>
                  <a:tcPr anchor="ctr"/>
                </a:tc>
                <a:tc gridSpan="2">
                  <a:txBody>
                    <a:bodyPr/>
                    <a:lstStyle/>
                    <a:p>
                      <a:pPr algn="ctr"/>
                      <a:r>
                        <a:rPr lang="en-US" sz="1600"/>
                        <a:t>Vary</a:t>
                      </a:r>
                    </a:p>
                  </a:txBody>
                  <a:tcPr anchor="ctr"/>
                </a:tc>
                <a:tc hMerge="1">
                  <a:txBody>
                    <a:bodyPr/>
                    <a:lstStyle/>
                    <a:p>
                      <a:endParaRPr/>
                    </a:p>
                  </a:txBody>
                  <a:tcPr anchor="ctr"/>
                </a:tc>
                <a:extLst>
                  <a:ext uri="{0D108BD9-81ED-4DB2-BD59-A6C34878D82A}">
                    <a16:rowId xmlns:a16="http://schemas.microsoft.com/office/drawing/2014/main" val="836730784"/>
                  </a:ext>
                </a:extLst>
              </a:tr>
              <a:tr h="382995">
                <a:tc>
                  <a:txBody>
                    <a:bodyPr/>
                    <a:lstStyle/>
                    <a:p>
                      <a:pPr algn="ctr"/>
                      <a:r>
                        <a:rPr lang="en-US" sz="1600" baseline="0"/>
                        <a:t>Container Volume</a:t>
                      </a:r>
                    </a:p>
                  </a:txBody>
                  <a:tcPr anchor="ctr"/>
                </a:tc>
                <a:tc>
                  <a:txBody>
                    <a:bodyPr/>
                    <a:lstStyle/>
                    <a:p>
                      <a:pPr algn="ctr"/>
                      <a:r>
                        <a:rPr lang="en-US" sz="1600"/>
                        <a:t>mL</a:t>
                      </a:r>
                    </a:p>
                  </a:txBody>
                  <a:tcPr anchor="ctr"/>
                </a:tc>
                <a:tc gridSpan="2">
                  <a:txBody>
                    <a:bodyPr/>
                    <a:lstStyle/>
                    <a:p>
                      <a:pPr algn="ctr"/>
                      <a:r>
                        <a:rPr lang="en-US" sz="1600"/>
                        <a:t>249, 11340, 56699, 124737</a:t>
                      </a:r>
                    </a:p>
                  </a:txBody>
                  <a:tcPr anchor="ctr"/>
                </a:tc>
                <a:tc hMerge="1">
                  <a:txBody>
                    <a:bodyPr/>
                    <a:lstStyle/>
                    <a:p>
                      <a:pPr algn="ctr"/>
                      <a:endParaRPr lang="en-US" sz="1600"/>
                    </a:p>
                  </a:txBody>
                  <a:tcPr anchor="ctr"/>
                </a:tc>
                <a:extLst>
                  <a:ext uri="{0D108BD9-81ED-4DB2-BD59-A6C34878D82A}">
                    <a16:rowId xmlns:a16="http://schemas.microsoft.com/office/drawing/2014/main" val="3208205034"/>
                  </a:ext>
                </a:extLst>
              </a:tr>
              <a:tr h="382995">
                <a:tc>
                  <a:txBody>
                    <a:bodyPr/>
                    <a:lstStyle/>
                    <a:p>
                      <a:pPr algn="ctr"/>
                      <a:r>
                        <a:rPr lang="en-US" sz="1600"/>
                        <a:t>A</a:t>
                      </a:r>
                      <a:r>
                        <a:rPr lang="en-US" sz="1600" baseline="-25000"/>
                        <a:t>1</a:t>
                      </a:r>
                    </a:p>
                  </a:txBody>
                  <a:tcPr anchor="ctr"/>
                </a:tc>
                <a:tc>
                  <a:txBody>
                    <a:bodyPr/>
                    <a:lstStyle/>
                    <a:p>
                      <a:pPr algn="ctr"/>
                      <a:r>
                        <a:rPr lang="en-US" sz="1600"/>
                        <a:t>1/days</a:t>
                      </a:r>
                    </a:p>
                  </a:txBody>
                  <a:tcPr anchor="ctr"/>
                </a:tc>
                <a:tc>
                  <a:txBody>
                    <a:bodyPr/>
                    <a:lstStyle/>
                    <a:p>
                      <a:pPr algn="ctr"/>
                      <a:r>
                        <a:rPr lang="en-US" sz="1600"/>
                        <a:t>8.24 × 10</a:t>
                      </a:r>
                      <a:r>
                        <a:rPr lang="en-US" sz="1600" baseline="30000"/>
                        <a:t>18</a:t>
                      </a:r>
                    </a:p>
                  </a:txBody>
                  <a:tcPr anchor="ctr"/>
                </a:tc>
                <a:tc>
                  <a:txBody>
                    <a:bodyPr/>
                    <a:lstStyle/>
                    <a:p>
                      <a:pPr algn="ctr"/>
                      <a:r>
                        <a:rPr lang="en-US" sz="1600"/>
                        <a:t>5.53 × 10</a:t>
                      </a:r>
                      <a:r>
                        <a:rPr lang="en-US" sz="1600" baseline="30000"/>
                        <a:t>50</a:t>
                      </a:r>
                    </a:p>
                  </a:txBody>
                  <a:tcPr anchor="ctr"/>
                </a:tc>
                <a:extLst>
                  <a:ext uri="{0D108BD9-81ED-4DB2-BD59-A6C34878D82A}">
                    <a16:rowId xmlns:a16="http://schemas.microsoft.com/office/drawing/2014/main" val="1193622358"/>
                  </a:ext>
                </a:extLst>
              </a:tr>
              <a:tr h="382995">
                <a:tc>
                  <a:txBody>
                    <a:bodyPr/>
                    <a:lstStyle/>
                    <a:p>
                      <a:pPr algn="ctr"/>
                      <a:r>
                        <a:rPr lang="en-US" sz="1600"/>
                        <a:t>E</a:t>
                      </a:r>
                      <a:r>
                        <a:rPr lang="en-US" sz="1600" baseline="-25000"/>
                        <a:t>1</a:t>
                      </a:r>
                    </a:p>
                  </a:txBody>
                  <a:tcPr anchor="ctr"/>
                </a:tc>
                <a:tc>
                  <a:txBody>
                    <a:bodyPr/>
                    <a:lstStyle/>
                    <a:p>
                      <a:pPr algn="ctr"/>
                      <a:r>
                        <a:rPr lang="en-US" sz="1600"/>
                        <a:t>J/mol</a:t>
                      </a:r>
                    </a:p>
                  </a:txBody>
                  <a:tcPr anchor="ctr"/>
                </a:tc>
                <a:tc>
                  <a:txBody>
                    <a:bodyPr/>
                    <a:lstStyle/>
                    <a:p>
                      <a:pPr algn="ctr"/>
                      <a:r>
                        <a:rPr lang="en-US" sz="1600"/>
                        <a:t>129491</a:t>
                      </a:r>
                    </a:p>
                  </a:txBody>
                  <a:tcPr anchor="ctr"/>
                </a:tc>
                <a:tc>
                  <a:txBody>
                    <a:bodyPr/>
                    <a:lstStyle/>
                    <a:p>
                      <a:pPr algn="ctr"/>
                      <a:r>
                        <a:rPr lang="en-US" sz="1600"/>
                        <a:t>313271.5</a:t>
                      </a:r>
                    </a:p>
                  </a:txBody>
                  <a:tcPr anchor="ctr"/>
                </a:tc>
                <a:extLst>
                  <a:ext uri="{0D108BD9-81ED-4DB2-BD59-A6C34878D82A}">
                    <a16:rowId xmlns:a16="http://schemas.microsoft.com/office/drawing/2014/main" val="4280356165"/>
                  </a:ext>
                </a:extLst>
              </a:tr>
              <a:tr h="382995">
                <a:tc>
                  <a:txBody>
                    <a:bodyPr/>
                    <a:lstStyle/>
                    <a:p>
                      <a:pPr algn="ctr"/>
                      <a:r>
                        <a:rPr lang="en-US" sz="1600"/>
                        <a:t>A</a:t>
                      </a:r>
                      <a:r>
                        <a:rPr lang="en-US" sz="1600" baseline="-25000"/>
                        <a:t>2</a:t>
                      </a:r>
                    </a:p>
                  </a:txBody>
                  <a:tcPr anchor="ctr"/>
                </a:tc>
                <a:tc>
                  <a:txBody>
                    <a:bodyPr/>
                    <a:lstStyle/>
                    <a:p>
                      <a:pPr algn="ctr"/>
                      <a:r>
                        <a:rPr lang="en-US" sz="1600"/>
                        <a:t>1/days</a:t>
                      </a:r>
                    </a:p>
                  </a:txBody>
                  <a:tcPr anchor="ctr"/>
                </a:tc>
                <a:tc>
                  <a:txBody>
                    <a:bodyPr/>
                    <a:lstStyle/>
                    <a:p>
                      <a:pPr algn="ctr"/>
                      <a:r>
                        <a:rPr lang="en-US" sz="1600"/>
                        <a:t>5.64 × 10</a:t>
                      </a:r>
                      <a:r>
                        <a:rPr lang="en-US" sz="1600" baseline="30000"/>
                        <a:t>28</a:t>
                      </a:r>
                      <a:endParaRPr lang="en-US" sz="1600"/>
                    </a:p>
                  </a:txBody>
                  <a:tcPr anchor="ctr"/>
                </a:tc>
                <a:tc>
                  <a:txBody>
                    <a:bodyPr/>
                    <a:lstStyle/>
                    <a:p>
                      <a:pPr algn="ctr"/>
                      <a:r>
                        <a:rPr lang="en-US" sz="1600"/>
                        <a:t>7.8 × 10</a:t>
                      </a:r>
                      <a:r>
                        <a:rPr lang="en-US" sz="1600" baseline="30000"/>
                        <a:t>19</a:t>
                      </a:r>
                    </a:p>
                  </a:txBody>
                  <a:tcPr anchor="ctr"/>
                </a:tc>
                <a:extLst>
                  <a:ext uri="{0D108BD9-81ED-4DB2-BD59-A6C34878D82A}">
                    <a16:rowId xmlns:a16="http://schemas.microsoft.com/office/drawing/2014/main" val="2219070331"/>
                  </a:ext>
                </a:extLst>
              </a:tr>
              <a:tr h="382995">
                <a:tc>
                  <a:txBody>
                    <a:bodyPr/>
                    <a:lstStyle/>
                    <a:p>
                      <a:pPr algn="ctr"/>
                      <a:r>
                        <a:rPr lang="en-US" sz="1600"/>
                        <a:t>E</a:t>
                      </a:r>
                      <a:r>
                        <a:rPr lang="en-US" sz="1600" baseline="-25000"/>
                        <a:t>2</a:t>
                      </a:r>
                    </a:p>
                  </a:txBody>
                  <a:tcPr anchor="ctr"/>
                </a:tc>
                <a:tc>
                  <a:txBody>
                    <a:bodyPr/>
                    <a:lstStyle/>
                    <a:p>
                      <a:pPr algn="ctr"/>
                      <a:r>
                        <a:rPr lang="en-US" sz="1600"/>
                        <a:t>J/mol</a:t>
                      </a:r>
                    </a:p>
                  </a:txBody>
                  <a:tcPr anchor="ctr"/>
                </a:tc>
                <a:tc>
                  <a:txBody>
                    <a:bodyPr/>
                    <a:lstStyle/>
                    <a:p>
                      <a:pPr algn="ctr"/>
                      <a:r>
                        <a:rPr lang="en-US" sz="1600"/>
                        <a:t>181686</a:t>
                      </a:r>
                    </a:p>
                  </a:txBody>
                  <a:tcPr anchor="ctr"/>
                </a:tc>
                <a:tc>
                  <a:txBody>
                    <a:bodyPr/>
                    <a:lstStyle/>
                    <a:p>
                      <a:pPr algn="ctr"/>
                      <a:r>
                        <a:rPr lang="en-US" sz="1600"/>
                        <a:t>115714.2</a:t>
                      </a:r>
                    </a:p>
                  </a:txBody>
                  <a:tcPr anchor="ctr"/>
                </a:tc>
                <a:extLst>
                  <a:ext uri="{0D108BD9-81ED-4DB2-BD59-A6C34878D82A}">
                    <a16:rowId xmlns:a16="http://schemas.microsoft.com/office/drawing/2014/main" val="982411097"/>
                  </a:ext>
                </a:extLst>
              </a:tr>
              <a:tr h="382995">
                <a:tc>
                  <a:txBody>
                    <a:bodyPr/>
                    <a:lstStyle/>
                    <a:p>
                      <a:pPr algn="ctr"/>
                      <a:r>
                        <a:rPr lang="en-US" sz="1600"/>
                        <a:t>m</a:t>
                      </a:r>
                    </a:p>
                  </a:txBody>
                  <a:tcPr anchor="ctr"/>
                </a:tc>
                <a:tc>
                  <a:txBody>
                    <a:bodyPr/>
                    <a:lstStyle/>
                    <a:p>
                      <a:pPr algn="ctr"/>
                      <a:endParaRPr lang="en-US" sz="1600"/>
                    </a:p>
                  </a:txBody>
                  <a:tcPr anchor="ctr"/>
                </a:tc>
                <a:tc>
                  <a:txBody>
                    <a:bodyPr/>
                    <a:lstStyle/>
                    <a:p>
                      <a:pPr algn="ctr"/>
                      <a:r>
                        <a:rPr lang="en-US" sz="1600"/>
                        <a:t>2.35</a:t>
                      </a:r>
                    </a:p>
                  </a:txBody>
                  <a:tcPr anchor="ctr"/>
                </a:tc>
                <a:tc>
                  <a:txBody>
                    <a:bodyPr/>
                    <a:lstStyle/>
                    <a:p>
                      <a:pPr algn="ctr"/>
                      <a:r>
                        <a:rPr lang="en-US" sz="1600"/>
                        <a:t>1.565</a:t>
                      </a:r>
                    </a:p>
                  </a:txBody>
                  <a:tcPr anchor="ctr"/>
                </a:tc>
                <a:extLst>
                  <a:ext uri="{0D108BD9-81ED-4DB2-BD59-A6C34878D82A}">
                    <a16:rowId xmlns:a16="http://schemas.microsoft.com/office/drawing/2014/main" val="3639036658"/>
                  </a:ext>
                </a:extLst>
              </a:tr>
              <a:tr h="382995">
                <a:tc>
                  <a:txBody>
                    <a:bodyPr/>
                    <a:lstStyle/>
                    <a:p>
                      <a:pPr algn="ctr"/>
                      <a:r>
                        <a:rPr lang="en-US" sz="1600"/>
                        <a:t>n</a:t>
                      </a:r>
                    </a:p>
                  </a:txBody>
                  <a:tcPr anchor="ctr"/>
                </a:tc>
                <a:tc>
                  <a:txBody>
                    <a:bodyPr/>
                    <a:lstStyle/>
                    <a:p>
                      <a:pPr algn="ctr"/>
                      <a:endParaRPr lang="en-US" sz="1600"/>
                    </a:p>
                  </a:txBody>
                  <a:tcPr anchor="ctr"/>
                </a:tc>
                <a:tc>
                  <a:txBody>
                    <a:bodyPr/>
                    <a:lstStyle/>
                    <a:p>
                      <a:pPr algn="ctr"/>
                      <a:r>
                        <a:rPr lang="en-US" sz="1600"/>
                        <a:t>1.13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1.920</a:t>
                      </a:r>
                    </a:p>
                  </a:txBody>
                  <a:tcPr anchor="ctr"/>
                </a:tc>
                <a:extLst>
                  <a:ext uri="{0D108BD9-81ED-4DB2-BD59-A6C34878D82A}">
                    <a16:rowId xmlns:a16="http://schemas.microsoft.com/office/drawing/2014/main" val="3235254820"/>
                  </a:ext>
                </a:extLst>
              </a:tr>
            </a:tbl>
          </a:graphicData>
        </a:graphic>
      </p:graphicFrame>
      <p:sp>
        <p:nvSpPr>
          <p:cNvPr id="5" name="Rectangle 4">
            <a:extLst>
              <a:ext uri="{FF2B5EF4-FFF2-40B4-BE49-F238E27FC236}">
                <a16:creationId xmlns:a16="http://schemas.microsoft.com/office/drawing/2014/main" id="{B1BE486D-CC11-58C4-1111-63F6966F2EE4}"/>
              </a:ext>
            </a:extLst>
          </p:cNvPr>
          <p:cNvSpPr/>
          <p:nvPr/>
        </p:nvSpPr>
        <p:spPr>
          <a:xfrm>
            <a:off x="379411" y="3429000"/>
            <a:ext cx="11425237" cy="753893"/>
          </a:xfrm>
          <a:prstGeom prst="rect">
            <a:avLst/>
          </a:prstGeom>
          <a:noFill/>
          <a:ln w="38100">
            <a:solidFill>
              <a:srgbClr val="003DE6"/>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183315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B04A-1C1F-BD22-F42E-832EBEFE90D5}"/>
              </a:ext>
            </a:extLst>
          </p:cNvPr>
          <p:cNvSpPr>
            <a:spLocks noGrp="1"/>
          </p:cNvSpPr>
          <p:nvPr>
            <p:ph type="title"/>
          </p:nvPr>
        </p:nvSpPr>
        <p:spPr/>
        <p:txBody>
          <a:bodyPr/>
          <a:lstStyle/>
          <a:p>
            <a:r>
              <a:rPr lang="en-US" sz="2400"/>
              <a:t>We will monitor three more quantities when evaluating SADT </a:t>
            </a:r>
          </a:p>
        </p:txBody>
      </p:sp>
      <p:sp>
        <p:nvSpPr>
          <p:cNvPr id="3" name="Content Placeholder 2">
            <a:extLst>
              <a:ext uri="{FF2B5EF4-FFF2-40B4-BE49-F238E27FC236}">
                <a16:creationId xmlns:a16="http://schemas.microsoft.com/office/drawing/2014/main" id="{CF6E649D-4759-31D5-78DB-FF51B5C0F16A}"/>
              </a:ext>
            </a:extLst>
          </p:cNvPr>
          <p:cNvSpPr>
            <a:spLocks noGrp="1"/>
          </p:cNvSpPr>
          <p:nvPr>
            <p:ph sz="quarter" idx="15"/>
          </p:nvPr>
        </p:nvSpPr>
        <p:spPr>
          <a:xfrm>
            <a:off x="379410" y="1178665"/>
            <a:ext cx="11430000" cy="988698"/>
          </a:xfrm>
        </p:spPr>
        <p:txBody>
          <a:bodyPr/>
          <a:lstStyle/>
          <a:p>
            <a:pPr marL="342900" indent="-342900">
              <a:buFont typeface="Arial" panose="020B0604020202020204" pitchFamily="34" charset="0"/>
              <a:buChar char="•"/>
            </a:pPr>
            <a:r>
              <a:rPr lang="en-US" sz="1800" b="1" dirty="0">
                <a:solidFill>
                  <a:srgbClr val="00C7E6"/>
                </a:solidFill>
              </a:rPr>
              <a:t>time for the temperature to reach T</a:t>
            </a:r>
            <a:r>
              <a:rPr lang="en-US" sz="1800" b="1" baseline="-25000" dirty="0">
                <a:solidFill>
                  <a:srgbClr val="00C7E6"/>
                </a:solidFill>
              </a:rPr>
              <a:t>A</a:t>
            </a:r>
            <a:r>
              <a:rPr lang="en-US" sz="1800" b="1" dirty="0">
                <a:solidFill>
                  <a:srgbClr val="00C7E6"/>
                </a:solidFill>
              </a:rPr>
              <a:t> - 2 = Clock Starts = CS</a:t>
            </a:r>
          </a:p>
          <a:p>
            <a:pPr marL="342900" indent="-342900">
              <a:buFont typeface="Arial" panose="020B0604020202020204" pitchFamily="34" charset="0"/>
              <a:buChar char="•"/>
            </a:pPr>
            <a:r>
              <a:rPr lang="en-US" sz="1800" b="1" dirty="0">
                <a:solidFill>
                  <a:srgbClr val="00C7E6"/>
                </a:solidFill>
              </a:rPr>
              <a:t>time to reach T</a:t>
            </a:r>
            <a:r>
              <a:rPr lang="en-US" sz="1800" b="1" baseline="-25000" dirty="0">
                <a:solidFill>
                  <a:srgbClr val="00C7E6"/>
                </a:solidFill>
              </a:rPr>
              <a:t>A </a:t>
            </a:r>
            <a:r>
              <a:rPr lang="en-US" sz="1800" b="1" dirty="0">
                <a:solidFill>
                  <a:srgbClr val="00C7E6"/>
                </a:solidFill>
              </a:rPr>
              <a:t>+ 6 after temperature has reached T</a:t>
            </a:r>
            <a:r>
              <a:rPr lang="en-US" sz="1800" b="1" baseline="-25000" dirty="0">
                <a:solidFill>
                  <a:srgbClr val="00C7E6"/>
                </a:solidFill>
              </a:rPr>
              <a:t>A</a:t>
            </a:r>
            <a:r>
              <a:rPr lang="en-US" sz="1800" b="1" dirty="0">
                <a:solidFill>
                  <a:srgbClr val="00C7E6"/>
                </a:solidFill>
              </a:rPr>
              <a:t> - 2 = Clock Ends = CE</a:t>
            </a:r>
          </a:p>
          <a:p>
            <a:pPr marL="342900" indent="-342900">
              <a:buFont typeface="Arial" panose="020B0604020202020204" pitchFamily="34" charset="0"/>
              <a:buChar char="•"/>
            </a:pPr>
            <a:r>
              <a:rPr lang="en-US" sz="1800" b="1" dirty="0">
                <a:solidFill>
                  <a:srgbClr val="00C7E6"/>
                </a:solidFill>
              </a:rPr>
              <a:t>time difference between CE and CS</a:t>
            </a:r>
          </a:p>
        </p:txBody>
      </p:sp>
      <p:cxnSp>
        <p:nvCxnSpPr>
          <p:cNvPr id="5" name="Straight Arrow Connector 4">
            <a:extLst>
              <a:ext uri="{FF2B5EF4-FFF2-40B4-BE49-F238E27FC236}">
                <a16:creationId xmlns:a16="http://schemas.microsoft.com/office/drawing/2014/main" id="{4AEDA130-792B-BBF3-10C1-F493C6BD8BD4}"/>
              </a:ext>
            </a:extLst>
          </p:cNvPr>
          <p:cNvCxnSpPr>
            <a:cxnSpLocks/>
          </p:cNvCxnSpPr>
          <p:nvPr/>
        </p:nvCxnSpPr>
        <p:spPr>
          <a:xfrm flipV="1">
            <a:off x="1844540" y="2937755"/>
            <a:ext cx="0" cy="286461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A8ABB7BA-E40A-1D64-F653-B9633BCECF71}"/>
              </a:ext>
            </a:extLst>
          </p:cNvPr>
          <p:cNvCxnSpPr>
            <a:cxnSpLocks/>
          </p:cNvCxnSpPr>
          <p:nvPr/>
        </p:nvCxnSpPr>
        <p:spPr>
          <a:xfrm>
            <a:off x="1844540" y="5802366"/>
            <a:ext cx="6064049"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96B686-A099-31F0-D464-2EC2AAAB9151}"/>
              </a:ext>
            </a:extLst>
          </p:cNvPr>
          <p:cNvCxnSpPr>
            <a:cxnSpLocks/>
          </p:cNvCxnSpPr>
          <p:nvPr/>
        </p:nvCxnSpPr>
        <p:spPr>
          <a:xfrm>
            <a:off x="1844541" y="4479987"/>
            <a:ext cx="6307239" cy="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47707B-C76B-6A14-1B07-D0BC1CA280ED}"/>
              </a:ext>
            </a:extLst>
          </p:cNvPr>
          <p:cNvSpPr txBox="1"/>
          <p:nvPr/>
        </p:nvSpPr>
        <p:spPr>
          <a:xfrm>
            <a:off x="8518044" y="4038270"/>
            <a:ext cx="1840817" cy="553998"/>
          </a:xfrm>
          <a:prstGeom prst="rect">
            <a:avLst/>
          </a:prstGeom>
          <a:noFill/>
        </p:spPr>
        <p:txBody>
          <a:bodyPr wrap="square" lIns="0" tIns="0" rIns="0" bIns="0" rtlCol="0">
            <a:spAutoFit/>
          </a:bodyPr>
          <a:lstStyle/>
          <a:p>
            <a:r>
              <a:rPr lang="en-US"/>
              <a:t>Ambient temp </a:t>
            </a:r>
            <a:br>
              <a:rPr lang="en-US"/>
            </a:br>
            <a:r>
              <a:rPr lang="en-US"/>
              <a:t>in the oven = T</a:t>
            </a:r>
            <a:r>
              <a:rPr lang="en-US" baseline="-25000"/>
              <a:t>A</a:t>
            </a:r>
          </a:p>
        </p:txBody>
      </p:sp>
      <p:cxnSp>
        <p:nvCxnSpPr>
          <p:cNvPr id="13" name="Straight Connector 12">
            <a:extLst>
              <a:ext uri="{FF2B5EF4-FFF2-40B4-BE49-F238E27FC236}">
                <a16:creationId xmlns:a16="http://schemas.microsoft.com/office/drawing/2014/main" id="{B4874393-5F8C-35EC-D20E-DF4A5AA6C94F}"/>
              </a:ext>
            </a:extLst>
          </p:cNvPr>
          <p:cNvCxnSpPr>
            <a:cxnSpLocks/>
          </p:cNvCxnSpPr>
          <p:nvPr/>
        </p:nvCxnSpPr>
        <p:spPr>
          <a:xfrm>
            <a:off x="1844540" y="4849444"/>
            <a:ext cx="6307240" cy="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DB545E-CF0E-770D-3C07-66C364F48376}"/>
              </a:ext>
            </a:extLst>
          </p:cNvPr>
          <p:cNvSpPr txBox="1"/>
          <p:nvPr/>
        </p:nvSpPr>
        <p:spPr>
          <a:xfrm>
            <a:off x="8578232" y="4695555"/>
            <a:ext cx="926536" cy="276999"/>
          </a:xfrm>
          <a:prstGeom prst="rect">
            <a:avLst/>
          </a:prstGeom>
          <a:noFill/>
        </p:spPr>
        <p:txBody>
          <a:bodyPr wrap="none" lIns="0" tIns="0" rIns="0" bIns="0" rtlCol="0">
            <a:spAutoFit/>
          </a:bodyPr>
          <a:lstStyle/>
          <a:p>
            <a:r>
              <a:rPr lang="en-US"/>
              <a:t>T = T</a:t>
            </a:r>
            <a:r>
              <a:rPr lang="en-US" baseline="-25000"/>
              <a:t>A</a:t>
            </a:r>
            <a:r>
              <a:rPr lang="en-US"/>
              <a:t>-2 </a:t>
            </a:r>
          </a:p>
        </p:txBody>
      </p:sp>
      <p:cxnSp>
        <p:nvCxnSpPr>
          <p:cNvPr id="15" name="Straight Connector 14">
            <a:extLst>
              <a:ext uri="{FF2B5EF4-FFF2-40B4-BE49-F238E27FC236}">
                <a16:creationId xmlns:a16="http://schemas.microsoft.com/office/drawing/2014/main" id="{999BA8FE-BCF8-5CF0-5108-6532FFF62293}"/>
              </a:ext>
            </a:extLst>
          </p:cNvPr>
          <p:cNvCxnSpPr>
            <a:cxnSpLocks/>
          </p:cNvCxnSpPr>
          <p:nvPr/>
        </p:nvCxnSpPr>
        <p:spPr>
          <a:xfrm>
            <a:off x="1844540" y="3767716"/>
            <a:ext cx="6307240" cy="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B5CEDE-EA40-A475-6B72-33CF2BD955A2}"/>
              </a:ext>
            </a:extLst>
          </p:cNvPr>
          <p:cNvSpPr txBox="1"/>
          <p:nvPr/>
        </p:nvSpPr>
        <p:spPr>
          <a:xfrm>
            <a:off x="8518044" y="3604771"/>
            <a:ext cx="968214" cy="276999"/>
          </a:xfrm>
          <a:prstGeom prst="rect">
            <a:avLst/>
          </a:prstGeom>
          <a:noFill/>
        </p:spPr>
        <p:txBody>
          <a:bodyPr wrap="none" lIns="0" tIns="0" rIns="0" bIns="0" rtlCol="0">
            <a:spAutoFit/>
          </a:bodyPr>
          <a:lstStyle/>
          <a:p>
            <a:r>
              <a:rPr lang="en-US"/>
              <a:t>T = T</a:t>
            </a:r>
            <a:r>
              <a:rPr lang="en-US" baseline="-25000"/>
              <a:t>A</a:t>
            </a:r>
            <a:r>
              <a:rPr lang="en-US"/>
              <a:t>+6 </a:t>
            </a:r>
          </a:p>
        </p:txBody>
      </p:sp>
      <p:sp>
        <p:nvSpPr>
          <p:cNvPr id="20" name="Arc 19">
            <a:extLst>
              <a:ext uri="{FF2B5EF4-FFF2-40B4-BE49-F238E27FC236}">
                <a16:creationId xmlns:a16="http://schemas.microsoft.com/office/drawing/2014/main" id="{F0E45948-1156-055A-A454-58C644D86FA0}"/>
              </a:ext>
            </a:extLst>
          </p:cNvPr>
          <p:cNvSpPr/>
          <p:nvPr/>
        </p:nvSpPr>
        <p:spPr>
          <a:xfrm>
            <a:off x="1844539" y="4189931"/>
            <a:ext cx="7737819" cy="3373291"/>
          </a:xfrm>
          <a:prstGeom prst="arc">
            <a:avLst>
              <a:gd name="adj1" fmla="val 10900132"/>
              <a:gd name="adj2" fmla="val 1304417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D387CAC-903E-A7A1-A80A-7BFCE4C5F13C}"/>
              </a:ext>
            </a:extLst>
          </p:cNvPr>
          <p:cNvCxnSpPr>
            <a:cxnSpLocks/>
          </p:cNvCxnSpPr>
          <p:nvPr/>
        </p:nvCxnSpPr>
        <p:spPr>
          <a:xfrm flipV="1">
            <a:off x="3804562" y="3604771"/>
            <a:ext cx="3218809" cy="80612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322644-0AC5-E1EF-8B72-608D47E323F3}"/>
              </a:ext>
            </a:extLst>
          </p:cNvPr>
          <p:cNvCxnSpPr>
            <a:cxnSpLocks/>
          </p:cNvCxnSpPr>
          <p:nvPr/>
        </p:nvCxnSpPr>
        <p:spPr>
          <a:xfrm>
            <a:off x="2692666" y="3433865"/>
            <a:ext cx="0" cy="2368501"/>
          </a:xfrm>
          <a:prstGeom prst="line">
            <a:avLst/>
          </a:prstGeom>
          <a:ln w="22225">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75C97A4-3B6D-A6AD-1409-37F44C6B01B5}"/>
              </a:ext>
            </a:extLst>
          </p:cNvPr>
          <p:cNvSpPr txBox="1"/>
          <p:nvPr/>
        </p:nvSpPr>
        <p:spPr>
          <a:xfrm>
            <a:off x="1968813" y="3038319"/>
            <a:ext cx="1837041" cy="276999"/>
          </a:xfrm>
          <a:prstGeom prst="rect">
            <a:avLst/>
          </a:prstGeom>
          <a:solidFill>
            <a:schemeClr val="accent1">
              <a:lumMod val="60000"/>
              <a:lumOff val="40000"/>
            </a:schemeClr>
          </a:solidFill>
        </p:spPr>
        <p:txBody>
          <a:bodyPr wrap="none" lIns="0" tIns="0" rIns="0" bIns="0" rtlCol="0">
            <a:spAutoFit/>
          </a:bodyPr>
          <a:lstStyle/>
          <a:p>
            <a:r>
              <a:rPr lang="en-US"/>
              <a:t>Clock Starts = CS</a:t>
            </a:r>
          </a:p>
        </p:txBody>
      </p:sp>
      <p:cxnSp>
        <p:nvCxnSpPr>
          <p:cNvPr id="30" name="Straight Arrow Connector 29">
            <a:extLst>
              <a:ext uri="{FF2B5EF4-FFF2-40B4-BE49-F238E27FC236}">
                <a16:creationId xmlns:a16="http://schemas.microsoft.com/office/drawing/2014/main" id="{6F04324C-E837-08B4-1085-3ECA60C01994}"/>
              </a:ext>
            </a:extLst>
          </p:cNvPr>
          <p:cNvCxnSpPr/>
          <p:nvPr/>
        </p:nvCxnSpPr>
        <p:spPr>
          <a:xfrm>
            <a:off x="1844539" y="3604771"/>
            <a:ext cx="84812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B3AE53-8D30-31E1-6EC8-ABD371DFB749}"/>
              </a:ext>
            </a:extLst>
          </p:cNvPr>
          <p:cNvCxnSpPr>
            <a:cxnSpLocks/>
          </p:cNvCxnSpPr>
          <p:nvPr/>
        </p:nvCxnSpPr>
        <p:spPr>
          <a:xfrm>
            <a:off x="6473483" y="3433865"/>
            <a:ext cx="0" cy="2368501"/>
          </a:xfrm>
          <a:prstGeom prst="line">
            <a:avLst/>
          </a:prstGeom>
          <a:ln w="22225">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58CAF25-BD1E-AA94-8974-C81DB154BA4D}"/>
              </a:ext>
            </a:extLst>
          </p:cNvPr>
          <p:cNvCxnSpPr>
            <a:cxnSpLocks/>
          </p:cNvCxnSpPr>
          <p:nvPr/>
        </p:nvCxnSpPr>
        <p:spPr>
          <a:xfrm>
            <a:off x="1844538" y="5391418"/>
            <a:ext cx="462894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58043C7-ED3A-9ABB-521E-D035F2CAAAF3}"/>
              </a:ext>
            </a:extLst>
          </p:cNvPr>
          <p:cNvSpPr txBox="1"/>
          <p:nvPr/>
        </p:nvSpPr>
        <p:spPr>
          <a:xfrm>
            <a:off x="3586337" y="5014550"/>
            <a:ext cx="1731243" cy="276999"/>
          </a:xfrm>
          <a:prstGeom prst="rect">
            <a:avLst/>
          </a:prstGeom>
          <a:solidFill>
            <a:schemeClr val="accent1">
              <a:lumMod val="60000"/>
              <a:lumOff val="40000"/>
            </a:schemeClr>
          </a:solidFill>
        </p:spPr>
        <p:txBody>
          <a:bodyPr wrap="none" lIns="0" tIns="0" rIns="0" bIns="0" rtlCol="0">
            <a:spAutoFit/>
          </a:bodyPr>
          <a:lstStyle/>
          <a:p>
            <a:r>
              <a:rPr lang="en-US"/>
              <a:t>Clock Ends = CE</a:t>
            </a:r>
          </a:p>
        </p:txBody>
      </p:sp>
      <p:sp>
        <p:nvSpPr>
          <p:cNvPr id="35" name="TextBox 34">
            <a:extLst>
              <a:ext uri="{FF2B5EF4-FFF2-40B4-BE49-F238E27FC236}">
                <a16:creationId xmlns:a16="http://schemas.microsoft.com/office/drawing/2014/main" id="{43E67292-11C8-46A1-84E6-0A5602212E22}"/>
              </a:ext>
            </a:extLst>
          </p:cNvPr>
          <p:cNvSpPr txBox="1"/>
          <p:nvPr/>
        </p:nvSpPr>
        <p:spPr>
          <a:xfrm>
            <a:off x="8256829" y="5648477"/>
            <a:ext cx="578685" cy="276999"/>
          </a:xfrm>
          <a:prstGeom prst="rect">
            <a:avLst/>
          </a:prstGeom>
          <a:noFill/>
        </p:spPr>
        <p:txBody>
          <a:bodyPr wrap="none" lIns="0" tIns="0" rIns="0" bIns="0" rtlCol="0">
            <a:spAutoFit/>
          </a:bodyPr>
          <a:lstStyle/>
          <a:p>
            <a:r>
              <a:rPr lang="en-US"/>
              <a:t>Time </a:t>
            </a:r>
          </a:p>
        </p:txBody>
      </p:sp>
      <p:sp>
        <p:nvSpPr>
          <p:cNvPr id="36" name="TextBox 35">
            <a:extLst>
              <a:ext uri="{FF2B5EF4-FFF2-40B4-BE49-F238E27FC236}">
                <a16:creationId xmlns:a16="http://schemas.microsoft.com/office/drawing/2014/main" id="{0AE39DCE-8FBC-8FA3-F032-3E422F4154B4}"/>
              </a:ext>
            </a:extLst>
          </p:cNvPr>
          <p:cNvSpPr txBox="1"/>
          <p:nvPr/>
        </p:nvSpPr>
        <p:spPr>
          <a:xfrm>
            <a:off x="1178340" y="2491201"/>
            <a:ext cx="3523400" cy="276999"/>
          </a:xfrm>
          <a:prstGeom prst="rect">
            <a:avLst/>
          </a:prstGeom>
          <a:noFill/>
        </p:spPr>
        <p:txBody>
          <a:bodyPr wrap="none" lIns="0" tIns="0" rIns="0" bIns="0" rtlCol="0">
            <a:spAutoFit/>
          </a:bodyPr>
          <a:lstStyle/>
          <a:p>
            <a:r>
              <a:rPr lang="en-US"/>
              <a:t>Max Temperature = T in degree C</a:t>
            </a:r>
          </a:p>
        </p:txBody>
      </p:sp>
    </p:spTree>
    <p:extLst>
      <p:ext uri="{BB962C8B-B14F-4D97-AF65-F5344CB8AC3E}">
        <p14:creationId xmlns:p14="http://schemas.microsoft.com/office/powerpoint/2010/main" val="114250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7CE4-A377-1795-AB06-7551BCE43AA8}"/>
              </a:ext>
            </a:extLst>
          </p:cNvPr>
          <p:cNvSpPr>
            <a:spLocks noGrp="1"/>
          </p:cNvSpPr>
          <p:nvPr>
            <p:ph type="title"/>
          </p:nvPr>
        </p:nvSpPr>
        <p:spPr/>
        <p:txBody>
          <a:bodyPr/>
          <a:lstStyle/>
          <a:p>
            <a:r>
              <a:rPr lang="en-US" sz="2400" dirty="0"/>
              <a:t>Comparison of SADT values shows that AEM 2 has a lower SADT than AEM 1, with AEM 2 SADT unaffected by container size due to its faster kinetics</a:t>
            </a:r>
          </a:p>
        </p:txBody>
      </p:sp>
      <p:graphicFrame>
        <p:nvGraphicFramePr>
          <p:cNvPr id="4" name="Content Placeholder 3">
            <a:extLst>
              <a:ext uri="{FF2B5EF4-FFF2-40B4-BE49-F238E27FC236}">
                <a16:creationId xmlns:a16="http://schemas.microsoft.com/office/drawing/2014/main" id="{219D0B4D-813B-996D-FA53-EF02C917642F}"/>
              </a:ext>
            </a:extLst>
          </p:cNvPr>
          <p:cNvGraphicFramePr>
            <a:graphicFrameLocks noGrp="1"/>
          </p:cNvGraphicFramePr>
          <p:nvPr>
            <p:ph sz="quarter" idx="15"/>
            <p:extLst>
              <p:ext uri="{D42A27DB-BD31-4B8C-83A1-F6EECF244321}">
                <p14:modId xmlns:p14="http://schemas.microsoft.com/office/powerpoint/2010/main" val="4004941613"/>
              </p:ext>
            </p:extLst>
          </p:nvPr>
        </p:nvGraphicFramePr>
        <p:xfrm>
          <a:off x="379413" y="1295400"/>
          <a:ext cx="11430000" cy="5020972"/>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52894340"/>
                    </a:ext>
                  </a:extLst>
                </a:gridCol>
                <a:gridCol w="1905000">
                  <a:extLst>
                    <a:ext uri="{9D8B030D-6E8A-4147-A177-3AD203B41FA5}">
                      <a16:colId xmlns:a16="http://schemas.microsoft.com/office/drawing/2014/main" val="509366801"/>
                    </a:ext>
                  </a:extLst>
                </a:gridCol>
                <a:gridCol w="1905000">
                  <a:extLst>
                    <a:ext uri="{9D8B030D-6E8A-4147-A177-3AD203B41FA5}">
                      <a16:colId xmlns:a16="http://schemas.microsoft.com/office/drawing/2014/main" val="314772584"/>
                    </a:ext>
                  </a:extLst>
                </a:gridCol>
                <a:gridCol w="1905000">
                  <a:extLst>
                    <a:ext uri="{9D8B030D-6E8A-4147-A177-3AD203B41FA5}">
                      <a16:colId xmlns:a16="http://schemas.microsoft.com/office/drawing/2014/main" val="3823968409"/>
                    </a:ext>
                  </a:extLst>
                </a:gridCol>
                <a:gridCol w="1905000">
                  <a:extLst>
                    <a:ext uri="{9D8B030D-6E8A-4147-A177-3AD203B41FA5}">
                      <a16:colId xmlns:a16="http://schemas.microsoft.com/office/drawing/2014/main" val="3439090893"/>
                    </a:ext>
                  </a:extLst>
                </a:gridCol>
                <a:gridCol w="1905000">
                  <a:extLst>
                    <a:ext uri="{9D8B030D-6E8A-4147-A177-3AD203B41FA5}">
                      <a16:colId xmlns:a16="http://schemas.microsoft.com/office/drawing/2014/main" val="986082607"/>
                    </a:ext>
                  </a:extLst>
                </a:gridCol>
              </a:tblGrid>
              <a:tr h="562708">
                <a:tc>
                  <a:txBody>
                    <a:bodyPr/>
                    <a:lstStyle/>
                    <a:p>
                      <a:pPr marL="0" marR="0" algn="ctr"/>
                      <a:r>
                        <a:rPr lang="en-US" sz="1400" b="1" dirty="0">
                          <a:effectLst/>
                          <a:latin typeface="+mn-lt"/>
                          <a:ea typeface="Aptos" panose="020B0004020202020204" pitchFamily="34" charset="0"/>
                          <a:cs typeface="Aptos" panose="020B0004020202020204" pitchFamily="34" charset="0"/>
                        </a:rPr>
                        <a:t>Mass(</a:t>
                      </a:r>
                      <a:r>
                        <a:rPr lang="en-US" sz="1400" b="1" dirty="0" err="1">
                          <a:effectLst/>
                          <a:latin typeface="+mn-lt"/>
                          <a:ea typeface="Aptos" panose="020B0004020202020204" pitchFamily="34" charset="0"/>
                          <a:cs typeface="Aptos" panose="020B0004020202020204" pitchFamily="34" charset="0"/>
                        </a:rPr>
                        <a:t>lb</a:t>
                      </a:r>
                      <a:r>
                        <a:rPr lang="en-US" sz="1400" b="1" dirty="0">
                          <a:effectLst/>
                          <a:latin typeface="+mn-lt"/>
                          <a:ea typeface="Aptos" panose="020B0004020202020204" pitchFamily="34" charset="0"/>
                          <a:cs typeface="Aptos" panose="020B0004020202020204" pitchFamily="34" charset="0"/>
                        </a:rPr>
                        <a:t>)</a:t>
                      </a:r>
                      <a:endParaRPr lang="en-US" sz="1400" dirty="0">
                        <a:effectLst/>
                        <a:latin typeface="+mn-lt"/>
                        <a:ea typeface="Aptos" panose="020B0004020202020204" pitchFamily="34" charset="0"/>
                        <a:cs typeface="Aptos" panose="020B0004020202020204" pitchFamily="34" charset="0"/>
                      </a:endParaRPr>
                    </a:p>
                  </a:txBody>
                  <a:tcPr marL="50800" marR="50800" marT="50800" marB="50800" anchor="ctr"/>
                </a:tc>
                <a:tc>
                  <a:txBody>
                    <a:bodyPr/>
                    <a:lstStyle/>
                    <a:p>
                      <a:pPr marL="0" marR="0" algn="ctr"/>
                      <a:r>
                        <a:rPr lang="en-US" sz="1400" b="1">
                          <a:effectLst/>
                          <a:latin typeface="+mn-lt"/>
                          <a:ea typeface="Aptos" panose="020B0004020202020204" pitchFamily="34" charset="0"/>
                          <a:cs typeface="Aptos" panose="020B0004020202020204" pitchFamily="34" charset="0"/>
                        </a:rPr>
                        <a:t>Volume [mL]</a:t>
                      </a:r>
                      <a:endParaRPr lang="en-US" sz="1400">
                        <a:effectLst/>
                        <a:latin typeface="+mn-lt"/>
                        <a:ea typeface="Aptos" panose="020B0004020202020204" pitchFamily="34" charset="0"/>
                        <a:cs typeface="Aptos" panose="020B0004020202020204" pitchFamily="34" charset="0"/>
                      </a:endParaRPr>
                    </a:p>
                  </a:txBody>
                  <a:tcPr marL="50800" marR="50800" marT="50800" marB="50800" anchor="ctr"/>
                </a:tc>
                <a:tc>
                  <a:txBody>
                    <a:bodyPr/>
                    <a:lstStyle/>
                    <a:p>
                      <a:pPr marL="0" marR="0" algn="ctr"/>
                      <a:r>
                        <a:rPr lang="en-US" sz="1400" b="1">
                          <a:effectLst/>
                          <a:latin typeface="+mn-lt"/>
                          <a:ea typeface="Aptos" panose="020B0004020202020204" pitchFamily="34" charset="0"/>
                          <a:cs typeface="Aptos" panose="020B0004020202020204" pitchFamily="34" charset="0"/>
                        </a:rPr>
                        <a:t>SADT [C]</a:t>
                      </a:r>
                      <a:endParaRPr lang="en-US" sz="1400">
                        <a:effectLst/>
                        <a:latin typeface="+mn-lt"/>
                        <a:ea typeface="Aptos" panose="020B0004020202020204" pitchFamily="34" charset="0"/>
                        <a:cs typeface="Aptos" panose="020B0004020202020204" pitchFamily="34" charset="0"/>
                      </a:endParaRPr>
                    </a:p>
                  </a:txBody>
                  <a:tcPr marL="50800" marR="50800" marT="50800" marB="50800" anchor="ctr"/>
                </a:tc>
                <a:tc>
                  <a:txBody>
                    <a:bodyPr/>
                    <a:lstStyle/>
                    <a:p>
                      <a:pPr marL="0" marR="0" algn="ctr"/>
                      <a:r>
                        <a:rPr lang="en-US" sz="1400" b="1">
                          <a:effectLst/>
                          <a:latin typeface="+mn-lt"/>
                          <a:ea typeface="Aptos" panose="020B0004020202020204" pitchFamily="34" charset="0"/>
                          <a:cs typeface="Aptos" panose="020B0004020202020204" pitchFamily="34" charset="0"/>
                        </a:rPr>
                        <a:t>Time in days to reach T</a:t>
                      </a:r>
                      <a:r>
                        <a:rPr lang="en-US" sz="1400" b="1" baseline="-25000">
                          <a:effectLst/>
                          <a:latin typeface="+mn-lt"/>
                          <a:ea typeface="Aptos" panose="020B0004020202020204" pitchFamily="34" charset="0"/>
                          <a:cs typeface="Aptos" panose="020B0004020202020204" pitchFamily="34" charset="0"/>
                        </a:rPr>
                        <a:t>A</a:t>
                      </a:r>
                      <a:r>
                        <a:rPr lang="en-US" sz="1400" b="1">
                          <a:effectLst/>
                          <a:latin typeface="+mn-lt"/>
                          <a:ea typeface="Aptos" panose="020B0004020202020204" pitchFamily="34" charset="0"/>
                          <a:cs typeface="Aptos" panose="020B0004020202020204" pitchFamily="34" charset="0"/>
                        </a:rPr>
                        <a:t> - 2 [C] = CS</a:t>
                      </a:r>
                      <a:endParaRPr lang="en-US" sz="1400">
                        <a:effectLst/>
                        <a:latin typeface="+mn-lt"/>
                        <a:ea typeface="Aptos" panose="020B0004020202020204" pitchFamily="34" charset="0"/>
                        <a:cs typeface="Aptos" panose="020B0004020202020204" pitchFamily="34" charset="0"/>
                      </a:endParaRPr>
                    </a:p>
                  </a:txBody>
                  <a:tcPr marL="50800" marR="50800" marT="50800" marB="50800" anchor="ctr"/>
                </a:tc>
                <a:tc>
                  <a:txBody>
                    <a:bodyPr/>
                    <a:lstStyle/>
                    <a:p>
                      <a:pPr marL="0" marR="0" algn="ctr"/>
                      <a:r>
                        <a:rPr lang="en-US" sz="1400" b="1">
                          <a:effectLst/>
                          <a:latin typeface="+mn-lt"/>
                          <a:ea typeface="Aptos" panose="020B0004020202020204" pitchFamily="34" charset="0"/>
                          <a:cs typeface="Aptos" panose="020B0004020202020204" pitchFamily="34" charset="0"/>
                        </a:rPr>
                        <a:t>CE - CS [days]</a:t>
                      </a:r>
                      <a:endParaRPr lang="en-US" sz="1400">
                        <a:effectLst/>
                        <a:latin typeface="+mn-lt"/>
                        <a:ea typeface="Aptos" panose="020B0004020202020204" pitchFamily="34" charset="0"/>
                        <a:cs typeface="Aptos" panose="020B0004020202020204" pitchFamily="34" charset="0"/>
                      </a:endParaRP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Material</a:t>
                      </a:r>
                    </a:p>
                  </a:txBody>
                  <a:tcPr marL="50800" marR="50800" marT="50800" marB="50800" anchor="ctr"/>
                </a:tc>
                <a:extLst>
                  <a:ext uri="{0D108BD9-81ED-4DB2-BD59-A6C34878D82A}">
                    <a16:rowId xmlns:a16="http://schemas.microsoft.com/office/drawing/2014/main" val="4089240642"/>
                  </a:ext>
                </a:extLst>
              </a:tr>
              <a:tr h="557283">
                <a:tc>
                  <a:txBody>
                    <a:bodyPr/>
                    <a:lstStyle/>
                    <a:p>
                      <a:pPr marL="0" marR="0" algn="ctr" fontAlgn="t"/>
                      <a:r>
                        <a:rPr lang="en-US" sz="1400">
                          <a:solidFill>
                            <a:srgbClr val="000000"/>
                          </a:solidFill>
                          <a:effectLst/>
                          <a:latin typeface="+mn-lt"/>
                        </a:rPr>
                        <a:t>0.22</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249</a:t>
                      </a:r>
                    </a:p>
                  </a:txBody>
                  <a:tcPr marL="50800" marR="50800" marT="50800" marB="50800" anchor="ctr"/>
                </a:tc>
                <a:tc>
                  <a:txBody>
                    <a:bodyPr/>
                    <a:lstStyle/>
                    <a:p>
                      <a:pPr algn="ctr" fontAlgn="b"/>
                      <a:r>
                        <a:rPr lang="en-US" sz="1400" b="0" i="0" u="none" strike="noStrike">
                          <a:solidFill>
                            <a:srgbClr val="000000"/>
                          </a:solidFill>
                          <a:effectLst/>
                          <a:latin typeface="+mn-lt"/>
                        </a:rPr>
                        <a:t>59</a:t>
                      </a:r>
                    </a:p>
                  </a:txBody>
                  <a:tcPr marL="7620" marR="7620" marT="7620" marB="0" anchor="ctr"/>
                </a:tc>
                <a:tc>
                  <a:txBody>
                    <a:bodyPr/>
                    <a:lstStyle/>
                    <a:p>
                      <a:pPr algn="ctr" fontAlgn="b"/>
                      <a:r>
                        <a:rPr lang="en-US" sz="1400" b="0" i="0" u="none" strike="noStrike">
                          <a:solidFill>
                            <a:srgbClr val="000000"/>
                          </a:solidFill>
                          <a:effectLst/>
                          <a:latin typeface="+mn-lt"/>
                        </a:rPr>
                        <a:t>0.08</a:t>
                      </a:r>
                    </a:p>
                  </a:txBody>
                  <a:tcPr marL="7620" marR="7620" marT="7620" marB="0" anchor="ctr"/>
                </a:tc>
                <a:tc>
                  <a:txBody>
                    <a:bodyPr/>
                    <a:lstStyle/>
                    <a:p>
                      <a:pPr algn="ctr" fontAlgn="b"/>
                      <a:r>
                        <a:rPr lang="en-US" sz="1400" b="0" i="0" u="none" strike="noStrike">
                          <a:solidFill>
                            <a:srgbClr val="000000"/>
                          </a:solidFill>
                          <a:effectLst/>
                          <a:latin typeface="+mn-lt"/>
                        </a:rPr>
                        <a:t>6.4</a:t>
                      </a:r>
                    </a:p>
                  </a:txBody>
                  <a:tcPr marL="7620" marR="7620" marT="7620" marB="0" anchor="ctr"/>
                </a:tc>
                <a:tc>
                  <a:txBody>
                    <a:bodyPr/>
                    <a:lstStyle/>
                    <a:p>
                      <a:pPr marL="0" marR="0" algn="ctr"/>
                      <a:r>
                        <a:rPr lang="en-US" sz="1400" dirty="0">
                          <a:effectLst/>
                          <a:latin typeface="+mn-lt"/>
                          <a:ea typeface="Aptos" panose="020B0004020202020204" pitchFamily="34" charset="0"/>
                          <a:cs typeface="Aptos" panose="020B0004020202020204" pitchFamily="34" charset="0"/>
                        </a:rPr>
                        <a:t>AEM 1</a:t>
                      </a:r>
                    </a:p>
                  </a:txBody>
                  <a:tcPr marL="50800" marR="50800" marT="50800" marB="50800" anchor="ctr"/>
                </a:tc>
                <a:extLst>
                  <a:ext uri="{0D108BD9-81ED-4DB2-BD59-A6C34878D82A}">
                    <a16:rowId xmlns:a16="http://schemas.microsoft.com/office/drawing/2014/main" val="1084153042"/>
                  </a:ext>
                </a:extLst>
              </a:tr>
              <a:tr h="557283">
                <a:tc>
                  <a:txBody>
                    <a:bodyPr/>
                    <a:lstStyle/>
                    <a:p>
                      <a:pPr marL="0" marR="0" algn="ctr" fontAlgn="t"/>
                      <a:r>
                        <a:rPr lang="en-US" sz="1400">
                          <a:solidFill>
                            <a:srgbClr val="000000"/>
                          </a:solidFill>
                          <a:effectLst/>
                          <a:latin typeface="+mn-lt"/>
                        </a:rPr>
                        <a:t>10</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11340</a:t>
                      </a:r>
                    </a:p>
                  </a:txBody>
                  <a:tcPr marL="50800" marR="50800" marT="50800" marB="50800" anchor="ctr"/>
                </a:tc>
                <a:tc>
                  <a:txBody>
                    <a:bodyPr/>
                    <a:lstStyle/>
                    <a:p>
                      <a:pPr algn="ctr" fontAlgn="b"/>
                      <a:r>
                        <a:rPr lang="en-US" sz="1400" b="0" i="0" u="none" strike="noStrike">
                          <a:solidFill>
                            <a:srgbClr val="000000"/>
                          </a:solidFill>
                          <a:effectLst/>
                          <a:latin typeface="+mn-lt"/>
                        </a:rPr>
                        <a:t>54</a:t>
                      </a:r>
                    </a:p>
                  </a:txBody>
                  <a:tcPr marL="7620" marR="7620" marT="7620" marB="0" anchor="ctr"/>
                </a:tc>
                <a:tc>
                  <a:txBody>
                    <a:bodyPr/>
                    <a:lstStyle/>
                    <a:p>
                      <a:pPr algn="ctr" fontAlgn="b"/>
                      <a:r>
                        <a:rPr lang="en-US" sz="1400" b="0" i="0" u="none" strike="noStrike">
                          <a:solidFill>
                            <a:srgbClr val="000000"/>
                          </a:solidFill>
                          <a:effectLst/>
                          <a:latin typeface="+mn-lt"/>
                        </a:rPr>
                        <a:t>0.48</a:t>
                      </a:r>
                    </a:p>
                  </a:txBody>
                  <a:tcPr marL="7620" marR="7620" marT="7620" marB="0" anchor="ctr"/>
                </a:tc>
                <a:tc>
                  <a:txBody>
                    <a:bodyPr/>
                    <a:lstStyle/>
                    <a:p>
                      <a:pPr algn="ctr" fontAlgn="b"/>
                      <a:r>
                        <a:rPr lang="en-US" sz="1400" b="0" i="0" u="none" strike="noStrike">
                          <a:solidFill>
                            <a:srgbClr val="000000"/>
                          </a:solidFill>
                          <a:effectLst/>
                          <a:latin typeface="+mn-lt"/>
                        </a:rPr>
                        <a:t>4.8</a:t>
                      </a:r>
                    </a:p>
                  </a:txBody>
                  <a:tcPr marL="7620" marR="7620" marT="7620" marB="0" anchor="ctr"/>
                </a:tc>
                <a:tc>
                  <a:txBody>
                    <a:bodyPr/>
                    <a:lstStyle/>
                    <a:p>
                      <a:pPr marL="0" marR="0" algn="ctr"/>
                      <a:r>
                        <a:rPr lang="en-US" sz="1400" dirty="0">
                          <a:effectLst/>
                          <a:latin typeface="+mn-lt"/>
                          <a:ea typeface="Aptos" panose="020B0004020202020204" pitchFamily="34" charset="0"/>
                          <a:cs typeface="Aptos" panose="020B0004020202020204" pitchFamily="34" charset="0"/>
                        </a:rPr>
                        <a:t>AEM 1</a:t>
                      </a:r>
                    </a:p>
                  </a:txBody>
                  <a:tcPr marL="50800" marR="50800" marT="50800" marB="50800" anchor="ctr"/>
                </a:tc>
                <a:extLst>
                  <a:ext uri="{0D108BD9-81ED-4DB2-BD59-A6C34878D82A}">
                    <a16:rowId xmlns:a16="http://schemas.microsoft.com/office/drawing/2014/main" val="3118227396"/>
                  </a:ext>
                </a:extLst>
              </a:tr>
              <a:tr h="557283">
                <a:tc>
                  <a:txBody>
                    <a:bodyPr/>
                    <a:lstStyle/>
                    <a:p>
                      <a:pPr marL="0" marR="0" algn="ctr" fontAlgn="t"/>
                      <a:r>
                        <a:rPr lang="en-US" sz="1400">
                          <a:solidFill>
                            <a:srgbClr val="000000"/>
                          </a:solidFill>
                          <a:effectLst/>
                          <a:latin typeface="+mn-lt"/>
                        </a:rPr>
                        <a:t>50</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56699</a:t>
                      </a:r>
                    </a:p>
                  </a:txBody>
                  <a:tcPr marL="50800" marR="50800" marT="50800" marB="50800" anchor="ctr"/>
                </a:tc>
                <a:tc>
                  <a:txBody>
                    <a:bodyPr/>
                    <a:lstStyle/>
                    <a:p>
                      <a:pPr algn="ctr" fontAlgn="b"/>
                      <a:r>
                        <a:rPr lang="en-US" sz="1400" b="0" i="0" u="none" strike="noStrike">
                          <a:solidFill>
                            <a:srgbClr val="000000"/>
                          </a:solidFill>
                          <a:effectLst/>
                          <a:latin typeface="+mn-lt"/>
                        </a:rPr>
                        <a:t>49</a:t>
                      </a:r>
                    </a:p>
                  </a:txBody>
                  <a:tcPr marL="7620" marR="7620" marT="7620" marB="0" anchor="ctr"/>
                </a:tc>
                <a:tc>
                  <a:txBody>
                    <a:bodyPr/>
                    <a:lstStyle/>
                    <a:p>
                      <a:pPr algn="ctr" fontAlgn="b"/>
                      <a:r>
                        <a:rPr lang="en-US" sz="1400" b="0" i="0" u="none" strike="noStrike">
                          <a:solidFill>
                            <a:srgbClr val="000000"/>
                          </a:solidFill>
                          <a:effectLst/>
                          <a:latin typeface="+mn-lt"/>
                        </a:rPr>
                        <a:t>1.11</a:t>
                      </a:r>
                    </a:p>
                  </a:txBody>
                  <a:tcPr marL="7620" marR="7620" marT="7620" marB="0" anchor="ctr"/>
                </a:tc>
                <a:tc>
                  <a:txBody>
                    <a:bodyPr/>
                    <a:lstStyle/>
                    <a:p>
                      <a:pPr algn="ctr" fontAlgn="b"/>
                      <a:r>
                        <a:rPr lang="en-US" sz="1400" b="0" i="0" u="none" strike="noStrike">
                          <a:solidFill>
                            <a:srgbClr val="000000"/>
                          </a:solidFill>
                          <a:effectLst/>
                          <a:latin typeface="+mn-lt"/>
                        </a:rPr>
                        <a:t>2.2</a:t>
                      </a:r>
                    </a:p>
                  </a:txBody>
                  <a:tcPr marL="7620" marR="7620" marT="7620" marB="0" anchor="ctr"/>
                </a:tc>
                <a:tc>
                  <a:txBody>
                    <a:bodyPr/>
                    <a:lstStyle/>
                    <a:p>
                      <a:pPr marL="0" marR="0" algn="ctr"/>
                      <a:r>
                        <a:rPr lang="en-US" sz="1400" dirty="0">
                          <a:effectLst/>
                          <a:latin typeface="+mn-lt"/>
                          <a:ea typeface="Aptos" panose="020B0004020202020204" pitchFamily="34" charset="0"/>
                          <a:cs typeface="Aptos" panose="020B0004020202020204" pitchFamily="34" charset="0"/>
                        </a:rPr>
                        <a:t>AEM 1</a:t>
                      </a:r>
                    </a:p>
                  </a:txBody>
                  <a:tcPr marL="50800" marR="50800" marT="50800" marB="50800" anchor="ctr"/>
                </a:tc>
                <a:extLst>
                  <a:ext uri="{0D108BD9-81ED-4DB2-BD59-A6C34878D82A}">
                    <a16:rowId xmlns:a16="http://schemas.microsoft.com/office/drawing/2014/main" val="1898895599"/>
                  </a:ext>
                </a:extLst>
              </a:tr>
              <a:tr h="557283">
                <a:tc>
                  <a:txBody>
                    <a:bodyPr/>
                    <a:lstStyle/>
                    <a:p>
                      <a:pPr marL="0" marR="0" algn="ctr" fontAlgn="t"/>
                      <a:r>
                        <a:rPr lang="en-US" sz="1400">
                          <a:solidFill>
                            <a:srgbClr val="000000"/>
                          </a:solidFill>
                          <a:effectLst/>
                          <a:latin typeface="+mn-lt"/>
                        </a:rPr>
                        <a:t>110</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124737</a:t>
                      </a:r>
                    </a:p>
                  </a:txBody>
                  <a:tcPr marL="50800" marR="50800" marT="50800" marB="50800" anchor="ctr"/>
                </a:tc>
                <a:tc>
                  <a:txBody>
                    <a:bodyPr/>
                    <a:lstStyle/>
                    <a:p>
                      <a:pPr algn="ctr" fontAlgn="b"/>
                      <a:r>
                        <a:rPr lang="en-US" sz="1400" b="0" i="0" u="none" strike="noStrike">
                          <a:solidFill>
                            <a:srgbClr val="000000"/>
                          </a:solidFill>
                          <a:effectLst/>
                          <a:latin typeface="+mn-lt"/>
                        </a:rPr>
                        <a:t>46</a:t>
                      </a:r>
                    </a:p>
                  </a:txBody>
                  <a:tcPr marL="7620" marR="7620" marT="7620" marB="0" anchor="ctr"/>
                </a:tc>
                <a:tc>
                  <a:txBody>
                    <a:bodyPr/>
                    <a:lstStyle/>
                    <a:p>
                      <a:pPr algn="ctr" fontAlgn="b"/>
                      <a:r>
                        <a:rPr lang="en-US" sz="1400" b="0" i="0" u="none" strike="noStrike">
                          <a:solidFill>
                            <a:srgbClr val="000000"/>
                          </a:solidFill>
                          <a:effectLst/>
                          <a:latin typeface="+mn-lt"/>
                        </a:rPr>
                        <a:t>1.75</a:t>
                      </a:r>
                    </a:p>
                  </a:txBody>
                  <a:tcPr marL="7620" marR="7620" marT="7620" marB="0" anchor="ctr"/>
                </a:tc>
                <a:tc>
                  <a:txBody>
                    <a:bodyPr/>
                    <a:lstStyle/>
                    <a:p>
                      <a:pPr algn="ctr" fontAlgn="b"/>
                      <a:r>
                        <a:rPr lang="en-US" sz="1400" b="0" i="0" u="none" strike="noStrike">
                          <a:solidFill>
                            <a:srgbClr val="000000"/>
                          </a:solidFill>
                          <a:effectLst/>
                          <a:latin typeface="+mn-lt"/>
                        </a:rPr>
                        <a:t>2.5</a:t>
                      </a:r>
                    </a:p>
                  </a:txBody>
                  <a:tcPr marL="7620" marR="7620" marT="7620" marB="0" anchor="ctr"/>
                </a:tc>
                <a:tc>
                  <a:txBody>
                    <a:bodyPr/>
                    <a:lstStyle/>
                    <a:p>
                      <a:pPr marL="0" marR="0" algn="ctr"/>
                      <a:r>
                        <a:rPr lang="en-US" sz="1400" dirty="0">
                          <a:effectLst/>
                          <a:latin typeface="+mn-lt"/>
                          <a:ea typeface="Aptos" panose="020B0004020202020204" pitchFamily="34" charset="0"/>
                          <a:cs typeface="Aptos" panose="020B0004020202020204" pitchFamily="34" charset="0"/>
                        </a:rPr>
                        <a:t>AEM 1</a:t>
                      </a:r>
                    </a:p>
                  </a:txBody>
                  <a:tcPr marL="50800" marR="50800" marT="50800" marB="50800" anchor="ctr"/>
                </a:tc>
                <a:extLst>
                  <a:ext uri="{0D108BD9-81ED-4DB2-BD59-A6C34878D82A}">
                    <a16:rowId xmlns:a16="http://schemas.microsoft.com/office/drawing/2014/main" val="2128893477"/>
                  </a:ext>
                </a:extLst>
              </a:tr>
              <a:tr h="557283">
                <a:tc>
                  <a:txBody>
                    <a:bodyPr/>
                    <a:lstStyle/>
                    <a:p>
                      <a:pPr marL="0" marR="0" algn="ctr" fontAlgn="t"/>
                      <a:r>
                        <a:rPr lang="en-US" sz="1400">
                          <a:solidFill>
                            <a:srgbClr val="000000"/>
                          </a:solidFill>
                          <a:effectLst/>
                          <a:latin typeface="+mn-lt"/>
                        </a:rPr>
                        <a:t>0.22</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249</a:t>
                      </a:r>
                    </a:p>
                  </a:txBody>
                  <a:tcPr marL="50800" marR="50800" marT="50800" marB="50800" anchor="ctr"/>
                </a:tc>
                <a:tc>
                  <a:txBody>
                    <a:bodyPr/>
                    <a:lstStyle/>
                    <a:p>
                      <a:pPr algn="ctr" fontAlgn="b"/>
                      <a:r>
                        <a:rPr lang="en-US" sz="1400" b="0" i="0" u="none" strike="noStrike">
                          <a:solidFill>
                            <a:srgbClr val="000000"/>
                          </a:solidFill>
                          <a:effectLst/>
                          <a:latin typeface="+mn-lt"/>
                        </a:rPr>
                        <a:t>36</a:t>
                      </a:r>
                    </a:p>
                  </a:txBody>
                  <a:tcPr marL="7620" marR="7620" marT="7620" marB="0" anchor="ctr"/>
                </a:tc>
                <a:tc>
                  <a:txBody>
                    <a:bodyPr/>
                    <a:lstStyle/>
                    <a:p>
                      <a:pPr algn="ctr" fontAlgn="b"/>
                      <a:r>
                        <a:rPr lang="en-US" sz="1400" b="0" i="0" u="none" strike="noStrike">
                          <a:solidFill>
                            <a:srgbClr val="000000"/>
                          </a:solidFill>
                          <a:effectLst/>
                          <a:latin typeface="+mn-lt"/>
                        </a:rPr>
                        <a:t>0.08</a:t>
                      </a:r>
                    </a:p>
                  </a:txBody>
                  <a:tcPr marL="7620" marR="7620" marT="7620" marB="0" anchor="ctr"/>
                </a:tc>
                <a:tc>
                  <a:txBody>
                    <a:bodyPr/>
                    <a:lstStyle/>
                    <a:p>
                      <a:pPr algn="ctr" fontAlgn="b"/>
                      <a:r>
                        <a:rPr lang="en-US" sz="1400" b="0" i="0" u="none" strike="noStrike">
                          <a:solidFill>
                            <a:srgbClr val="000000"/>
                          </a:solidFill>
                          <a:effectLst/>
                          <a:latin typeface="+mn-lt"/>
                        </a:rPr>
                        <a:t>6</a:t>
                      </a:r>
                    </a:p>
                  </a:txBody>
                  <a:tcPr marL="7620" marR="7620" marT="7620" marB="0" anchor="ctr"/>
                </a:tc>
                <a:tc>
                  <a:txBody>
                    <a:bodyPr/>
                    <a:lstStyle/>
                    <a:p>
                      <a:pPr marL="0" marR="0" algn="ctr"/>
                      <a:r>
                        <a:rPr lang="en-US" sz="1400" dirty="0">
                          <a:effectLst/>
                          <a:latin typeface="+mn-lt"/>
                          <a:ea typeface="Aptos" panose="020B0004020202020204" pitchFamily="34" charset="0"/>
                          <a:cs typeface="Aptos" panose="020B0004020202020204" pitchFamily="34" charset="0"/>
                        </a:rPr>
                        <a:t>AEM 2</a:t>
                      </a:r>
                    </a:p>
                  </a:txBody>
                  <a:tcPr marL="50800" marR="50800" marT="50800" marB="50800" anchor="ctr"/>
                </a:tc>
                <a:extLst>
                  <a:ext uri="{0D108BD9-81ED-4DB2-BD59-A6C34878D82A}">
                    <a16:rowId xmlns:a16="http://schemas.microsoft.com/office/drawing/2014/main" val="2221301523"/>
                  </a:ext>
                </a:extLst>
              </a:tr>
              <a:tr h="557283">
                <a:tc>
                  <a:txBody>
                    <a:bodyPr/>
                    <a:lstStyle/>
                    <a:p>
                      <a:pPr marL="0" marR="0" algn="ctr" fontAlgn="t"/>
                      <a:r>
                        <a:rPr lang="en-US" sz="1400">
                          <a:solidFill>
                            <a:srgbClr val="000000"/>
                          </a:solidFill>
                          <a:effectLst/>
                          <a:latin typeface="+mn-lt"/>
                        </a:rPr>
                        <a:t>10</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11340</a:t>
                      </a:r>
                    </a:p>
                  </a:txBody>
                  <a:tcPr marL="50800" marR="50800" marT="50800" marB="50800" anchor="ctr"/>
                </a:tc>
                <a:tc>
                  <a:txBody>
                    <a:bodyPr/>
                    <a:lstStyle/>
                    <a:p>
                      <a:pPr algn="ctr" fontAlgn="b"/>
                      <a:r>
                        <a:rPr lang="en-US" sz="1400" b="0" i="0" u="none" strike="noStrike">
                          <a:solidFill>
                            <a:srgbClr val="000000"/>
                          </a:solidFill>
                          <a:effectLst/>
                          <a:latin typeface="+mn-lt"/>
                        </a:rPr>
                        <a:t>34</a:t>
                      </a:r>
                    </a:p>
                  </a:txBody>
                  <a:tcPr marL="7620" marR="7620" marT="7620" marB="0" anchor="ctr"/>
                </a:tc>
                <a:tc>
                  <a:txBody>
                    <a:bodyPr/>
                    <a:lstStyle/>
                    <a:p>
                      <a:pPr algn="ctr" fontAlgn="b"/>
                      <a:r>
                        <a:rPr lang="en-US" sz="1400" b="0" i="0" u="none" strike="noStrike">
                          <a:solidFill>
                            <a:srgbClr val="000000"/>
                          </a:solidFill>
                          <a:effectLst/>
                          <a:latin typeface="+mn-lt"/>
                        </a:rPr>
                        <a:t>0.59</a:t>
                      </a:r>
                    </a:p>
                  </a:txBody>
                  <a:tcPr marL="7620" marR="7620" marT="7620" marB="0" anchor="ctr"/>
                </a:tc>
                <a:tc>
                  <a:txBody>
                    <a:bodyPr/>
                    <a:lstStyle/>
                    <a:p>
                      <a:pPr algn="ctr" fontAlgn="b"/>
                      <a:r>
                        <a:rPr lang="en-US" sz="1400" b="0" i="0" u="none" strike="noStrike">
                          <a:solidFill>
                            <a:srgbClr val="000000"/>
                          </a:solidFill>
                          <a:effectLst/>
                          <a:latin typeface="+mn-lt"/>
                        </a:rPr>
                        <a:t>5.6</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Aptos" panose="020B0004020202020204" pitchFamily="34" charset="0"/>
                          <a:cs typeface="Aptos" panose="020B0004020202020204" pitchFamily="34" charset="0"/>
                        </a:rPr>
                        <a:t>AEM 2</a:t>
                      </a:r>
                    </a:p>
                  </a:txBody>
                  <a:tcPr marL="50800" marR="50800" marT="50800" marB="50800" anchor="ctr"/>
                </a:tc>
                <a:extLst>
                  <a:ext uri="{0D108BD9-81ED-4DB2-BD59-A6C34878D82A}">
                    <a16:rowId xmlns:a16="http://schemas.microsoft.com/office/drawing/2014/main" val="3322001569"/>
                  </a:ext>
                </a:extLst>
              </a:tr>
              <a:tr h="557283">
                <a:tc>
                  <a:txBody>
                    <a:bodyPr/>
                    <a:lstStyle/>
                    <a:p>
                      <a:pPr marL="0" marR="0" algn="ctr" fontAlgn="t"/>
                      <a:r>
                        <a:rPr lang="en-US" sz="1400">
                          <a:solidFill>
                            <a:srgbClr val="000000"/>
                          </a:solidFill>
                          <a:effectLst/>
                          <a:latin typeface="+mn-lt"/>
                        </a:rPr>
                        <a:t>50</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56699</a:t>
                      </a:r>
                    </a:p>
                  </a:txBody>
                  <a:tcPr marL="50800" marR="50800" marT="50800" marB="50800" anchor="ctr"/>
                </a:tc>
                <a:tc>
                  <a:txBody>
                    <a:bodyPr/>
                    <a:lstStyle/>
                    <a:p>
                      <a:pPr algn="ctr" fontAlgn="b"/>
                      <a:r>
                        <a:rPr lang="en-US" sz="1400" b="0" i="0" u="none" strike="noStrike">
                          <a:solidFill>
                            <a:srgbClr val="000000"/>
                          </a:solidFill>
                          <a:effectLst/>
                          <a:latin typeface="+mn-lt"/>
                        </a:rPr>
                        <a:t>33</a:t>
                      </a:r>
                    </a:p>
                  </a:txBody>
                  <a:tcPr marL="7620" marR="7620" marT="7620" marB="0" anchor="ctr"/>
                </a:tc>
                <a:tc>
                  <a:txBody>
                    <a:bodyPr/>
                    <a:lstStyle/>
                    <a:p>
                      <a:pPr algn="ctr" fontAlgn="b"/>
                      <a:r>
                        <a:rPr lang="en-US" sz="1400" b="0" i="0" u="none" strike="noStrike">
                          <a:solidFill>
                            <a:srgbClr val="000000"/>
                          </a:solidFill>
                          <a:effectLst/>
                          <a:latin typeface="+mn-lt"/>
                        </a:rPr>
                        <a:t>1.43</a:t>
                      </a:r>
                    </a:p>
                  </a:txBody>
                  <a:tcPr marL="7620" marR="7620" marT="7620" marB="0" anchor="ctr"/>
                </a:tc>
                <a:tc>
                  <a:txBody>
                    <a:bodyPr/>
                    <a:lstStyle/>
                    <a:p>
                      <a:pPr algn="ctr" fontAlgn="b"/>
                      <a:r>
                        <a:rPr lang="en-US" sz="1400" b="0" i="0" u="none" strike="noStrike">
                          <a:solidFill>
                            <a:srgbClr val="000000"/>
                          </a:solidFill>
                          <a:effectLst/>
                          <a:latin typeface="+mn-lt"/>
                        </a:rPr>
                        <a:t>4.6</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Aptos" panose="020B0004020202020204" pitchFamily="34" charset="0"/>
                          <a:cs typeface="Aptos" panose="020B0004020202020204" pitchFamily="34" charset="0"/>
                        </a:rPr>
                        <a:t>AEM 2</a:t>
                      </a:r>
                    </a:p>
                  </a:txBody>
                  <a:tcPr marL="50800" marR="50800" marT="50800" marB="50800" anchor="ctr"/>
                </a:tc>
                <a:extLst>
                  <a:ext uri="{0D108BD9-81ED-4DB2-BD59-A6C34878D82A}">
                    <a16:rowId xmlns:a16="http://schemas.microsoft.com/office/drawing/2014/main" val="298054798"/>
                  </a:ext>
                </a:extLst>
              </a:tr>
              <a:tr h="557283">
                <a:tc>
                  <a:txBody>
                    <a:bodyPr/>
                    <a:lstStyle/>
                    <a:p>
                      <a:pPr marL="0" marR="0" algn="ctr" fontAlgn="t"/>
                      <a:r>
                        <a:rPr lang="en-US" sz="1400">
                          <a:solidFill>
                            <a:srgbClr val="000000"/>
                          </a:solidFill>
                          <a:effectLst/>
                          <a:latin typeface="+mn-lt"/>
                        </a:rPr>
                        <a:t>110</a:t>
                      </a:r>
                    </a:p>
                  </a:txBody>
                  <a:tcPr marL="50800" marR="50800" marT="50800" marB="50800" anchor="ctr"/>
                </a:tc>
                <a:tc>
                  <a:txBody>
                    <a:bodyPr/>
                    <a:lstStyle/>
                    <a:p>
                      <a:pPr marL="0" marR="0" algn="ctr"/>
                      <a:r>
                        <a:rPr lang="en-US" sz="1400">
                          <a:effectLst/>
                          <a:latin typeface="+mn-lt"/>
                          <a:ea typeface="Aptos" panose="020B0004020202020204" pitchFamily="34" charset="0"/>
                          <a:cs typeface="Aptos" panose="020B0004020202020204" pitchFamily="34" charset="0"/>
                        </a:rPr>
                        <a:t>124737</a:t>
                      </a:r>
                    </a:p>
                  </a:txBody>
                  <a:tcPr marL="50800" marR="50800" marT="50800" marB="50800" anchor="ctr"/>
                </a:tc>
                <a:tc>
                  <a:txBody>
                    <a:bodyPr/>
                    <a:lstStyle/>
                    <a:p>
                      <a:pPr algn="ctr" fontAlgn="b"/>
                      <a:r>
                        <a:rPr lang="en-US" sz="1400" b="0" i="0" u="none" strike="noStrike">
                          <a:solidFill>
                            <a:srgbClr val="000000"/>
                          </a:solidFill>
                          <a:effectLst/>
                          <a:latin typeface="+mn-lt"/>
                        </a:rPr>
                        <a:t>32</a:t>
                      </a:r>
                    </a:p>
                  </a:txBody>
                  <a:tcPr marL="7620" marR="7620" marT="7620" marB="0" anchor="ctr"/>
                </a:tc>
                <a:tc>
                  <a:txBody>
                    <a:bodyPr/>
                    <a:lstStyle/>
                    <a:p>
                      <a:pPr algn="ctr" fontAlgn="b"/>
                      <a:r>
                        <a:rPr lang="en-US" sz="1400" b="0" i="0" u="none" strike="noStrike">
                          <a:solidFill>
                            <a:srgbClr val="000000"/>
                          </a:solidFill>
                          <a:effectLst/>
                          <a:latin typeface="+mn-lt"/>
                        </a:rPr>
                        <a:t>2.32</a:t>
                      </a:r>
                    </a:p>
                  </a:txBody>
                  <a:tcPr marL="7620" marR="7620" marT="7620" marB="0" anchor="ctr"/>
                </a:tc>
                <a:tc>
                  <a:txBody>
                    <a:bodyPr/>
                    <a:lstStyle/>
                    <a:p>
                      <a:pPr algn="ctr" fontAlgn="b"/>
                      <a:r>
                        <a:rPr lang="en-US" sz="1400" b="0" i="0" u="none" strike="noStrike">
                          <a:solidFill>
                            <a:srgbClr val="000000"/>
                          </a:solidFill>
                          <a:effectLst/>
                          <a:latin typeface="+mn-lt"/>
                        </a:rPr>
                        <a:t>5.5</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Aptos" panose="020B0004020202020204" pitchFamily="34" charset="0"/>
                          <a:cs typeface="Aptos" panose="020B0004020202020204" pitchFamily="34" charset="0"/>
                        </a:rPr>
                        <a:t>AEM 2</a:t>
                      </a:r>
                    </a:p>
                  </a:txBody>
                  <a:tcPr marL="50800" marR="50800" marT="50800" marB="50800" anchor="ctr"/>
                </a:tc>
                <a:extLst>
                  <a:ext uri="{0D108BD9-81ED-4DB2-BD59-A6C34878D82A}">
                    <a16:rowId xmlns:a16="http://schemas.microsoft.com/office/drawing/2014/main" val="2633535218"/>
                  </a:ext>
                </a:extLst>
              </a:tr>
            </a:tbl>
          </a:graphicData>
        </a:graphic>
      </p:graphicFrame>
    </p:spTree>
    <p:extLst>
      <p:ext uri="{BB962C8B-B14F-4D97-AF65-F5344CB8AC3E}">
        <p14:creationId xmlns:p14="http://schemas.microsoft.com/office/powerpoint/2010/main" val="21654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3F6D-1427-2B92-A11E-CB5885A3F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13BC7-B818-AE53-B8D8-01D07DAD7C8E}"/>
              </a:ext>
            </a:extLst>
          </p:cNvPr>
          <p:cNvSpPr>
            <a:spLocks noGrp="1"/>
          </p:cNvSpPr>
          <p:nvPr>
            <p:ph type="title"/>
          </p:nvPr>
        </p:nvSpPr>
        <p:spPr/>
        <p:txBody>
          <a:bodyPr/>
          <a:lstStyle/>
          <a:p>
            <a:r>
              <a:rPr lang="en-US" sz="2400" dirty="0"/>
              <a:t>For AEM 1, the slow reaction kinetics makes container size a significant factor, primarily due to the surface area-to-volume ratio of the container</a:t>
            </a:r>
          </a:p>
        </p:txBody>
      </p:sp>
      <p:graphicFrame>
        <p:nvGraphicFramePr>
          <p:cNvPr id="5" name="Diagram 4">
            <a:extLst>
              <a:ext uri="{FF2B5EF4-FFF2-40B4-BE49-F238E27FC236}">
                <a16:creationId xmlns:a16="http://schemas.microsoft.com/office/drawing/2014/main" id="{4EBBC3DB-FE65-5B5B-53E5-7382A7B2B543}"/>
              </a:ext>
            </a:extLst>
          </p:cNvPr>
          <p:cNvGraphicFramePr/>
          <p:nvPr/>
        </p:nvGraphicFramePr>
        <p:xfrm>
          <a:off x="250029" y="2300918"/>
          <a:ext cx="11684000" cy="393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E8EE3D9-7434-CC80-9A5A-E4367579313E}"/>
              </a:ext>
            </a:extLst>
          </p:cNvPr>
          <p:cNvSpPr txBox="1"/>
          <p:nvPr/>
        </p:nvSpPr>
        <p:spPr>
          <a:xfrm>
            <a:off x="528006" y="1338837"/>
            <a:ext cx="11128046" cy="1107996"/>
          </a:xfrm>
          <a:prstGeom prst="rect">
            <a:avLst/>
          </a:prstGeom>
          <a:noFill/>
        </p:spPr>
        <p:txBody>
          <a:bodyPr wrap="none" lIns="0" tIns="0" rIns="0" bIns="0" rtlCol="0">
            <a:spAutoFit/>
          </a:bodyPr>
          <a:lstStyle/>
          <a:p>
            <a:pPr algn="ctr"/>
            <a:r>
              <a:rPr lang="en-US" b="1">
                <a:solidFill>
                  <a:srgbClr val="00C7E6"/>
                </a:solidFill>
              </a:rPr>
              <a:t>Small containers lose heat easily in comparison to the generated heat as compared to the big containers</a:t>
            </a:r>
          </a:p>
          <a:p>
            <a:pPr algn="ctr"/>
            <a:r>
              <a:rPr lang="en-US" b="1">
                <a:solidFill>
                  <a:srgbClr val="00C7E6"/>
                </a:solidFill>
              </a:rPr>
              <a:t>Higher surrounding temperature needed for small containers for the reaction to take off – </a:t>
            </a:r>
            <a:br>
              <a:rPr lang="en-US" b="1">
                <a:solidFill>
                  <a:srgbClr val="00C7E6"/>
                </a:solidFill>
              </a:rPr>
            </a:br>
            <a:r>
              <a:rPr lang="en-US" b="1">
                <a:solidFill>
                  <a:srgbClr val="00C7E6"/>
                </a:solidFill>
              </a:rPr>
              <a:t>leading to higher SADT</a:t>
            </a:r>
          </a:p>
          <a:p>
            <a:pPr algn="ctr"/>
            <a:endParaRPr lang="en-US" b="1">
              <a:solidFill>
                <a:srgbClr val="00C7E6"/>
              </a:solidFill>
            </a:endParaRPr>
          </a:p>
        </p:txBody>
      </p:sp>
    </p:spTree>
    <p:extLst>
      <p:ext uri="{BB962C8B-B14F-4D97-AF65-F5344CB8AC3E}">
        <p14:creationId xmlns:p14="http://schemas.microsoft.com/office/powerpoint/2010/main" val="6506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DAAE-18D7-5DCC-6226-C7B5DE86B6F8}"/>
              </a:ext>
            </a:extLst>
          </p:cNvPr>
          <p:cNvSpPr>
            <a:spLocks noGrp="1"/>
          </p:cNvSpPr>
          <p:nvPr>
            <p:ph type="title"/>
          </p:nvPr>
        </p:nvSpPr>
        <p:spPr/>
        <p:txBody>
          <a:bodyPr/>
          <a:lstStyle/>
          <a:p>
            <a:r>
              <a:rPr lang="en-US" sz="2400"/>
              <a:t>Takeaway message</a:t>
            </a:r>
          </a:p>
        </p:txBody>
      </p:sp>
      <p:sp>
        <p:nvSpPr>
          <p:cNvPr id="3" name="Cylinder 2">
            <a:extLst>
              <a:ext uri="{FF2B5EF4-FFF2-40B4-BE49-F238E27FC236}">
                <a16:creationId xmlns:a16="http://schemas.microsoft.com/office/drawing/2014/main" id="{8AA0CD89-BEFE-C0F0-0848-5475F5F1A611}"/>
              </a:ext>
            </a:extLst>
          </p:cNvPr>
          <p:cNvSpPr/>
          <p:nvPr/>
        </p:nvSpPr>
        <p:spPr>
          <a:xfrm>
            <a:off x="8046554" y="2020824"/>
            <a:ext cx="682285" cy="822960"/>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 name="Cylinder 3">
            <a:extLst>
              <a:ext uri="{FF2B5EF4-FFF2-40B4-BE49-F238E27FC236}">
                <a16:creationId xmlns:a16="http://schemas.microsoft.com/office/drawing/2014/main" id="{B4309A68-8AD9-D1AC-23CC-A715B2FD1C06}"/>
              </a:ext>
            </a:extLst>
          </p:cNvPr>
          <p:cNvSpPr/>
          <p:nvPr/>
        </p:nvSpPr>
        <p:spPr>
          <a:xfrm>
            <a:off x="1785252" y="1043430"/>
            <a:ext cx="2585114" cy="2833626"/>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 name="TextBox 4">
            <a:extLst>
              <a:ext uri="{FF2B5EF4-FFF2-40B4-BE49-F238E27FC236}">
                <a16:creationId xmlns:a16="http://schemas.microsoft.com/office/drawing/2014/main" id="{82254F39-7B39-34A8-B8A3-871FBB945437}"/>
              </a:ext>
            </a:extLst>
          </p:cNvPr>
          <p:cNvSpPr txBox="1"/>
          <p:nvPr/>
        </p:nvSpPr>
        <p:spPr>
          <a:xfrm>
            <a:off x="1262414" y="4166982"/>
            <a:ext cx="3630801" cy="1538883"/>
          </a:xfrm>
          <a:prstGeom prst="rect">
            <a:avLst/>
          </a:prstGeom>
          <a:noFill/>
        </p:spPr>
        <p:txBody>
          <a:bodyPr wrap="none" lIns="0" tIns="0" rIns="0" bIns="0" rtlCol="0">
            <a:spAutoFit/>
          </a:bodyPr>
          <a:lstStyle/>
          <a:p>
            <a:pPr algn="ctr"/>
            <a:r>
              <a:rPr lang="en-US" sz="2000" b="1"/>
              <a:t>Big packages</a:t>
            </a:r>
          </a:p>
          <a:p>
            <a:pPr algn="ctr"/>
            <a:endParaRPr lang="en-US" sz="2000" b="1"/>
          </a:p>
          <a:p>
            <a:pPr algn="ctr"/>
            <a:r>
              <a:rPr lang="en-US" sz="2000" b="1"/>
              <a:t>Low SADT</a:t>
            </a:r>
          </a:p>
          <a:p>
            <a:pPr algn="ctr"/>
            <a:endParaRPr lang="en-US" sz="2000" b="1"/>
          </a:p>
          <a:p>
            <a:pPr algn="ctr"/>
            <a:r>
              <a:rPr lang="en-US" sz="2000" b="1"/>
              <a:t>Takes more time to reach T</a:t>
            </a:r>
            <a:r>
              <a:rPr lang="en-US" sz="2000" b="1" baseline="-25000"/>
              <a:t>A</a:t>
            </a:r>
            <a:r>
              <a:rPr lang="en-US" sz="2000" b="1"/>
              <a:t>-2</a:t>
            </a:r>
          </a:p>
        </p:txBody>
      </p:sp>
      <p:sp>
        <p:nvSpPr>
          <p:cNvPr id="6" name="TextBox 5">
            <a:extLst>
              <a:ext uri="{FF2B5EF4-FFF2-40B4-BE49-F238E27FC236}">
                <a16:creationId xmlns:a16="http://schemas.microsoft.com/office/drawing/2014/main" id="{89B72955-D6A3-E89B-0381-6644EF2605C2}"/>
              </a:ext>
            </a:extLst>
          </p:cNvPr>
          <p:cNvSpPr txBox="1"/>
          <p:nvPr/>
        </p:nvSpPr>
        <p:spPr>
          <a:xfrm>
            <a:off x="6656452" y="4166982"/>
            <a:ext cx="3462486" cy="1538883"/>
          </a:xfrm>
          <a:prstGeom prst="rect">
            <a:avLst/>
          </a:prstGeom>
          <a:noFill/>
        </p:spPr>
        <p:txBody>
          <a:bodyPr wrap="none" lIns="0" tIns="0" rIns="0" bIns="0" rtlCol="0">
            <a:spAutoFit/>
          </a:bodyPr>
          <a:lstStyle/>
          <a:p>
            <a:pPr algn="ctr"/>
            <a:r>
              <a:rPr lang="en-US" sz="2000" b="1"/>
              <a:t>Small packages</a:t>
            </a:r>
          </a:p>
          <a:p>
            <a:pPr algn="ctr"/>
            <a:endParaRPr lang="en-US" sz="2000" b="1"/>
          </a:p>
          <a:p>
            <a:pPr algn="ctr"/>
            <a:r>
              <a:rPr lang="en-US" sz="2000" b="1"/>
              <a:t>High SADT</a:t>
            </a:r>
          </a:p>
          <a:p>
            <a:pPr algn="ctr"/>
            <a:endParaRPr lang="en-US" sz="2000" b="1"/>
          </a:p>
          <a:p>
            <a:pPr algn="ctr"/>
            <a:r>
              <a:rPr lang="en-US" sz="2000" b="1"/>
              <a:t>Takes less time to reach T</a:t>
            </a:r>
            <a:r>
              <a:rPr lang="en-US" sz="2000" b="1" baseline="-25000"/>
              <a:t>A</a:t>
            </a:r>
            <a:r>
              <a:rPr lang="en-US" sz="2000" b="1"/>
              <a:t>-2</a:t>
            </a:r>
          </a:p>
        </p:txBody>
      </p:sp>
    </p:spTree>
    <p:extLst>
      <p:ext uri="{BB962C8B-B14F-4D97-AF65-F5344CB8AC3E}">
        <p14:creationId xmlns:p14="http://schemas.microsoft.com/office/powerpoint/2010/main" val="156676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155D-FCE7-B525-8FF3-3CC958BE6F68}"/>
              </a:ext>
            </a:extLst>
          </p:cNvPr>
          <p:cNvSpPr>
            <a:spLocks noGrp="1"/>
          </p:cNvSpPr>
          <p:nvPr>
            <p:ph type="title"/>
          </p:nvPr>
        </p:nvSpPr>
        <p:spPr>
          <a:xfrm>
            <a:off x="379412" y="379414"/>
            <a:ext cx="11425237" cy="822960"/>
          </a:xfrm>
        </p:spPr>
        <p:txBody>
          <a:bodyPr vert="horz" wrap="square" lIns="0" tIns="0" rIns="0" bIns="0" rtlCol="0" anchor="t" anchorCtr="0">
            <a:normAutofit/>
          </a:bodyPr>
          <a:lstStyle/>
          <a:p>
            <a:r>
              <a:rPr lang="en-US" sz="2400" dirty="0"/>
              <a:t>Consequences of differences in SADT and associated time scales</a:t>
            </a:r>
            <a:br>
              <a:rPr lang="en-US" sz="2400" dirty="0"/>
            </a:br>
            <a:endParaRPr lang="en-US" sz="2400" dirty="0"/>
          </a:p>
        </p:txBody>
      </p:sp>
      <p:sp>
        <p:nvSpPr>
          <p:cNvPr id="5" name="TextBox 4">
            <a:extLst>
              <a:ext uri="{FF2B5EF4-FFF2-40B4-BE49-F238E27FC236}">
                <a16:creationId xmlns:a16="http://schemas.microsoft.com/office/drawing/2014/main" id="{4EFAF955-E8A1-4D1A-1B2A-BF7699AB2224}"/>
              </a:ext>
            </a:extLst>
          </p:cNvPr>
          <p:cNvSpPr txBox="1"/>
          <p:nvPr/>
        </p:nvSpPr>
        <p:spPr>
          <a:xfrm>
            <a:off x="1343564" y="5518483"/>
            <a:ext cx="9496926" cy="729917"/>
          </a:xfrm>
          <a:prstGeom prst="rect">
            <a:avLst/>
          </a:prstGeom>
        </p:spPr>
        <p:txBody>
          <a:bodyPr vert="horz" wrap="square" lIns="0" tIns="0" rIns="180000" bIns="0" rtlCol="0" anchor="t" anchorCtr="0">
            <a:normAutofit/>
          </a:bodyPr>
          <a:lstStyle/>
          <a:p>
            <a:pPr algn="ctr">
              <a:lnSpc>
                <a:spcPct val="110000"/>
              </a:lnSpc>
              <a:spcAft>
                <a:spcPts val="600"/>
              </a:spcAft>
              <a:defRPr/>
            </a:pPr>
            <a:r>
              <a:rPr lang="en-US" dirty="0">
                <a:solidFill>
                  <a:prstClr val="black"/>
                </a:solidFill>
              </a:rPr>
              <a:t>Due the less likelihood of occurrence of these extreme scenarios, </a:t>
            </a:r>
            <a:br>
              <a:rPr lang="en-US" dirty="0">
                <a:solidFill>
                  <a:prstClr val="black"/>
                </a:solidFill>
              </a:rPr>
            </a:br>
            <a:r>
              <a:rPr lang="en-US" dirty="0">
                <a:solidFill>
                  <a:prstClr val="black"/>
                </a:solidFill>
              </a:rPr>
              <a:t>we have not seen any unfortunate incidences</a:t>
            </a:r>
          </a:p>
        </p:txBody>
      </p:sp>
      <p:graphicFrame>
        <p:nvGraphicFramePr>
          <p:cNvPr id="4" name="TextBox 8">
            <a:extLst>
              <a:ext uri="{FF2B5EF4-FFF2-40B4-BE49-F238E27FC236}">
                <a16:creationId xmlns:a16="http://schemas.microsoft.com/office/drawing/2014/main" id="{000A6923-BFC5-2A2F-B4AE-DF4A0681886E}"/>
              </a:ext>
            </a:extLst>
          </p:cNvPr>
          <p:cNvGraphicFramePr/>
          <p:nvPr>
            <p:extLst>
              <p:ext uri="{D42A27DB-BD31-4B8C-83A1-F6EECF244321}">
                <p14:modId xmlns:p14="http://schemas.microsoft.com/office/powerpoint/2010/main" val="1011221953"/>
              </p:ext>
            </p:extLst>
          </p:nvPr>
        </p:nvGraphicFramePr>
        <p:xfrm>
          <a:off x="379409" y="1323473"/>
          <a:ext cx="11425237" cy="3931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95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3D2C-473B-AEE3-AE1F-1E54B6A70502}"/>
              </a:ext>
            </a:extLst>
          </p:cNvPr>
          <p:cNvSpPr>
            <a:spLocks noGrp="1"/>
          </p:cNvSpPr>
          <p:nvPr>
            <p:ph type="title"/>
          </p:nvPr>
        </p:nvSpPr>
        <p:spPr>
          <a:xfrm>
            <a:off x="379412" y="379413"/>
            <a:ext cx="11425237" cy="822960"/>
          </a:xfrm>
        </p:spPr>
        <p:txBody>
          <a:bodyPr wrap="square" anchor="t">
            <a:normAutofit/>
          </a:bodyPr>
          <a:lstStyle/>
          <a:p>
            <a:r>
              <a:rPr lang="en-US" sz="2400"/>
              <a:t>Summary</a:t>
            </a:r>
          </a:p>
        </p:txBody>
      </p:sp>
      <p:graphicFrame>
        <p:nvGraphicFramePr>
          <p:cNvPr id="5" name="Content Placeholder 2">
            <a:extLst>
              <a:ext uri="{FF2B5EF4-FFF2-40B4-BE49-F238E27FC236}">
                <a16:creationId xmlns:a16="http://schemas.microsoft.com/office/drawing/2014/main" id="{8B6F8C14-380E-1969-6BA2-D8C6F942DDAC}"/>
              </a:ext>
            </a:extLst>
          </p:cNvPr>
          <p:cNvGraphicFramePr>
            <a:graphicFrameLocks noGrp="1"/>
          </p:cNvGraphicFramePr>
          <p:nvPr>
            <p:ph sz="quarter" idx="15"/>
            <p:extLst>
              <p:ext uri="{D42A27DB-BD31-4B8C-83A1-F6EECF244321}">
                <p14:modId xmlns:p14="http://schemas.microsoft.com/office/powerpoint/2010/main" val="1767517085"/>
              </p:ext>
            </p:extLst>
          </p:nvPr>
        </p:nvGraphicFramePr>
        <p:xfrm>
          <a:off x="379410" y="1295401"/>
          <a:ext cx="11430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62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C3A7-9B48-7166-03B6-B5C16EE591E7}"/>
              </a:ext>
            </a:extLst>
          </p:cNvPr>
          <p:cNvSpPr>
            <a:spLocks noGrp="1"/>
          </p:cNvSpPr>
          <p:nvPr>
            <p:ph type="title"/>
          </p:nvPr>
        </p:nvSpPr>
        <p:spPr>
          <a:xfrm>
            <a:off x="379412" y="379414"/>
            <a:ext cx="11425237" cy="822960"/>
          </a:xfrm>
        </p:spPr>
        <p:txBody>
          <a:bodyPr wrap="square" anchor="t">
            <a:normAutofit/>
          </a:bodyPr>
          <a:lstStyle/>
          <a:p>
            <a:r>
              <a:rPr lang="en-US" sz="2400" dirty="0"/>
              <a:t>Conclusions</a:t>
            </a:r>
          </a:p>
        </p:txBody>
      </p:sp>
      <p:graphicFrame>
        <p:nvGraphicFramePr>
          <p:cNvPr id="5" name="Content Placeholder 2">
            <a:extLst>
              <a:ext uri="{FF2B5EF4-FFF2-40B4-BE49-F238E27FC236}">
                <a16:creationId xmlns:a16="http://schemas.microsoft.com/office/drawing/2014/main" id="{BB45D14B-9473-3166-3CDC-5FBDE4343CF3}"/>
              </a:ext>
            </a:extLst>
          </p:cNvPr>
          <p:cNvGraphicFramePr>
            <a:graphicFrameLocks noGrp="1"/>
          </p:cNvGraphicFramePr>
          <p:nvPr>
            <p:ph sz="quarter" idx="16"/>
            <p:extLst>
              <p:ext uri="{D42A27DB-BD31-4B8C-83A1-F6EECF244321}">
                <p14:modId xmlns:p14="http://schemas.microsoft.com/office/powerpoint/2010/main" val="1589313407"/>
              </p:ext>
            </p:extLst>
          </p:nvPr>
        </p:nvGraphicFramePr>
        <p:xfrm>
          <a:off x="379412" y="1295401"/>
          <a:ext cx="11425236"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6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E40A-7584-0E18-896B-68A498C0651F}"/>
              </a:ext>
            </a:extLst>
          </p:cNvPr>
          <p:cNvSpPr>
            <a:spLocks noGrp="1"/>
          </p:cNvSpPr>
          <p:nvPr>
            <p:ph type="title"/>
          </p:nvPr>
        </p:nvSpPr>
        <p:spPr/>
        <p:txBody>
          <a:bodyPr/>
          <a:lstStyle/>
          <a:p>
            <a:r>
              <a:rPr lang="en-US" dirty="0"/>
              <a:t>Backup section</a:t>
            </a:r>
          </a:p>
        </p:txBody>
      </p:sp>
    </p:spTree>
    <p:extLst>
      <p:ext uri="{BB962C8B-B14F-4D97-AF65-F5344CB8AC3E}">
        <p14:creationId xmlns:p14="http://schemas.microsoft.com/office/powerpoint/2010/main" val="302806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1D80BF4-F14D-97A9-6541-1D94C6BCC78C}"/>
              </a:ext>
            </a:extLst>
          </p:cNvPr>
          <p:cNvSpPr txBox="1">
            <a:spLocks/>
          </p:cNvSpPr>
          <p:nvPr/>
        </p:nvSpPr>
        <p:spPr>
          <a:xfrm>
            <a:off x="379412" y="379413"/>
            <a:ext cx="11425237" cy="82296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dirty="0"/>
              <a:t>Experiment on AEM to determine SADT involves heating the sample in an oven and tracking the temperature variation with time</a:t>
            </a:r>
          </a:p>
        </p:txBody>
      </p:sp>
      <p:sp>
        <p:nvSpPr>
          <p:cNvPr id="13" name="Cylinder 12">
            <a:extLst>
              <a:ext uri="{FF2B5EF4-FFF2-40B4-BE49-F238E27FC236}">
                <a16:creationId xmlns:a16="http://schemas.microsoft.com/office/drawing/2014/main" id="{5399FFB2-6B70-4DF9-37A3-AEE77A660853}"/>
              </a:ext>
            </a:extLst>
          </p:cNvPr>
          <p:cNvSpPr/>
          <p:nvPr/>
        </p:nvSpPr>
        <p:spPr>
          <a:xfrm>
            <a:off x="8686107" y="2731232"/>
            <a:ext cx="570271" cy="845574"/>
          </a:xfrm>
          <a:prstGeom prst="ca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4" name="Cube 13">
            <a:extLst>
              <a:ext uri="{FF2B5EF4-FFF2-40B4-BE49-F238E27FC236}">
                <a16:creationId xmlns:a16="http://schemas.microsoft.com/office/drawing/2014/main" id="{0C58A4D5-5869-7451-899F-831DE91E4F42}"/>
              </a:ext>
            </a:extLst>
          </p:cNvPr>
          <p:cNvSpPr/>
          <p:nvPr/>
        </p:nvSpPr>
        <p:spPr>
          <a:xfrm>
            <a:off x="7855281" y="1475161"/>
            <a:ext cx="2802194" cy="2772697"/>
          </a:xfrm>
          <a:prstGeom prst="cube">
            <a:avLst/>
          </a:prstGeom>
          <a:solidFill>
            <a:srgbClr val="FF0000">
              <a:alpha val="3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 name="Cylinder 3">
            <a:extLst>
              <a:ext uri="{FF2B5EF4-FFF2-40B4-BE49-F238E27FC236}">
                <a16:creationId xmlns:a16="http://schemas.microsoft.com/office/drawing/2014/main" id="{BDD951E5-A1AF-5070-8BAD-3FF34E4C0D20}"/>
              </a:ext>
            </a:extLst>
          </p:cNvPr>
          <p:cNvSpPr/>
          <p:nvPr/>
        </p:nvSpPr>
        <p:spPr>
          <a:xfrm>
            <a:off x="2748115" y="2731232"/>
            <a:ext cx="570271" cy="845574"/>
          </a:xfrm>
          <a:prstGeom prst="can">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 name="TextBox 4">
            <a:extLst>
              <a:ext uri="{FF2B5EF4-FFF2-40B4-BE49-F238E27FC236}">
                <a16:creationId xmlns:a16="http://schemas.microsoft.com/office/drawing/2014/main" id="{5D29B122-E1FD-91D6-3E88-2650AA03CB01}"/>
              </a:ext>
            </a:extLst>
          </p:cNvPr>
          <p:cNvSpPr txBox="1"/>
          <p:nvPr/>
        </p:nvSpPr>
        <p:spPr>
          <a:xfrm>
            <a:off x="1718987" y="4691227"/>
            <a:ext cx="1029128" cy="307777"/>
          </a:xfrm>
          <a:prstGeom prst="rect">
            <a:avLst/>
          </a:prstGeom>
          <a:noFill/>
        </p:spPr>
        <p:txBody>
          <a:bodyPr wrap="none" lIns="0" tIns="0" rIns="0" bIns="0" rtlCol="0">
            <a:spAutoFit/>
          </a:bodyPr>
          <a:lstStyle/>
          <a:p>
            <a:r>
              <a:rPr lang="en-US" sz="2000"/>
              <a:t>T</a:t>
            </a:r>
            <a:r>
              <a:rPr lang="en-US" sz="2000" baseline="-25000"/>
              <a:t>i</a:t>
            </a:r>
            <a:r>
              <a:rPr lang="en-US" sz="2000"/>
              <a:t> = 10 C</a:t>
            </a:r>
          </a:p>
        </p:txBody>
      </p:sp>
      <p:sp>
        <p:nvSpPr>
          <p:cNvPr id="7" name="TextBox 6">
            <a:extLst>
              <a:ext uri="{FF2B5EF4-FFF2-40B4-BE49-F238E27FC236}">
                <a16:creationId xmlns:a16="http://schemas.microsoft.com/office/drawing/2014/main" id="{6CBC7708-F933-49D2-6A6E-0C973DEA8514}"/>
              </a:ext>
            </a:extLst>
          </p:cNvPr>
          <p:cNvSpPr txBox="1"/>
          <p:nvPr/>
        </p:nvSpPr>
        <p:spPr>
          <a:xfrm>
            <a:off x="287593" y="1674330"/>
            <a:ext cx="1971368" cy="369332"/>
          </a:xfrm>
          <a:prstGeom prst="rect">
            <a:avLst/>
          </a:prstGeom>
          <a:noFill/>
        </p:spPr>
        <p:txBody>
          <a:bodyPr wrap="square">
            <a:spAutoFit/>
          </a:bodyPr>
          <a:lstStyle/>
          <a:p>
            <a:r>
              <a:rPr lang="en-US" sz="1800" dirty="0"/>
              <a:t>T</a:t>
            </a:r>
            <a:r>
              <a:rPr lang="en-US" sz="1800" baseline="-25000" dirty="0"/>
              <a:t>oven</a:t>
            </a:r>
            <a:r>
              <a:rPr lang="en-US" sz="1800" dirty="0"/>
              <a:t> = T</a:t>
            </a:r>
            <a:r>
              <a:rPr lang="en-US" sz="1800" baseline="-25000" dirty="0"/>
              <a:t>A</a:t>
            </a:r>
            <a:r>
              <a:rPr lang="en-US" sz="1800" dirty="0"/>
              <a:t> &gt; T</a:t>
            </a:r>
            <a:r>
              <a:rPr lang="en-US" sz="1800" baseline="-25000" dirty="0"/>
              <a:t>i</a:t>
            </a:r>
          </a:p>
        </p:txBody>
      </p:sp>
      <p:cxnSp>
        <p:nvCxnSpPr>
          <p:cNvPr id="9" name="Straight Arrow Connector 8">
            <a:extLst>
              <a:ext uri="{FF2B5EF4-FFF2-40B4-BE49-F238E27FC236}">
                <a16:creationId xmlns:a16="http://schemas.microsoft.com/office/drawing/2014/main" id="{B0E87EFD-ABFF-59B9-684B-EEE261321807}"/>
              </a:ext>
            </a:extLst>
          </p:cNvPr>
          <p:cNvCxnSpPr>
            <a:stCxn id="5" idx="0"/>
          </p:cNvCxnSpPr>
          <p:nvPr/>
        </p:nvCxnSpPr>
        <p:spPr>
          <a:xfrm flipV="1">
            <a:off x="2233551" y="3303960"/>
            <a:ext cx="669422" cy="1387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E7D2FF-F512-7802-701B-916BEFDC0121}"/>
              </a:ext>
            </a:extLst>
          </p:cNvPr>
          <p:cNvCxnSpPr>
            <a:cxnSpLocks/>
          </p:cNvCxnSpPr>
          <p:nvPr/>
        </p:nvCxnSpPr>
        <p:spPr>
          <a:xfrm>
            <a:off x="1676532" y="2166773"/>
            <a:ext cx="341672" cy="571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DA588B-3838-2B6D-093B-28FFAFB3EC54}"/>
              </a:ext>
            </a:extLst>
          </p:cNvPr>
          <p:cNvSpPr txBox="1"/>
          <p:nvPr/>
        </p:nvSpPr>
        <p:spPr>
          <a:xfrm>
            <a:off x="2106964" y="5177258"/>
            <a:ext cx="7021153" cy="1198918"/>
          </a:xfrm>
          <a:prstGeom prst="rect">
            <a:avLst/>
          </a:prstGeom>
          <a:noFill/>
        </p:spPr>
        <p:txBody>
          <a:bodyPr wrap="none" lIns="0" tIns="0" rIns="0" bIns="0" rtlCol="0" anchor="ctr">
            <a:spAutoFit/>
          </a:bodyPr>
          <a:lstStyle/>
          <a:p>
            <a:pPr marL="342900" indent="-342900">
              <a:lnSpc>
                <a:spcPct val="150000"/>
              </a:lnSpc>
              <a:buFont typeface="Arial" panose="020B0604020202020204" pitchFamily="34" charset="0"/>
              <a:buChar char="•"/>
            </a:pPr>
            <a:r>
              <a:rPr lang="en-US" dirty="0"/>
              <a:t>AEM in a cylindrical container kept inside an oven</a:t>
            </a:r>
          </a:p>
          <a:p>
            <a:pPr marL="342900" indent="-342900">
              <a:lnSpc>
                <a:spcPct val="150000"/>
              </a:lnSpc>
              <a:buFont typeface="Arial" panose="020B0604020202020204" pitchFamily="34" charset="0"/>
              <a:buChar char="•"/>
            </a:pPr>
            <a:r>
              <a:rPr lang="en-US" dirty="0"/>
              <a:t>AEM is at a lower temperature than oven temperature</a:t>
            </a:r>
          </a:p>
          <a:p>
            <a:pPr marL="342900" indent="-342900">
              <a:lnSpc>
                <a:spcPct val="150000"/>
              </a:lnSpc>
              <a:buFont typeface="Arial" panose="020B0604020202020204" pitchFamily="34" charset="0"/>
              <a:buChar char="•"/>
            </a:pPr>
            <a:r>
              <a:rPr lang="en-US" b="1" dirty="0"/>
              <a:t>Track the variation of maximum temperature of AEM with time</a:t>
            </a:r>
          </a:p>
        </p:txBody>
      </p:sp>
      <p:sp>
        <p:nvSpPr>
          <p:cNvPr id="15" name="TextBox 14">
            <a:extLst>
              <a:ext uri="{FF2B5EF4-FFF2-40B4-BE49-F238E27FC236}">
                <a16:creationId xmlns:a16="http://schemas.microsoft.com/office/drawing/2014/main" id="{9A8CE7E5-F0D3-68DC-E5DE-34126542F39A}"/>
              </a:ext>
            </a:extLst>
          </p:cNvPr>
          <p:cNvSpPr txBox="1"/>
          <p:nvPr/>
        </p:nvSpPr>
        <p:spPr>
          <a:xfrm>
            <a:off x="7656979" y="4691227"/>
            <a:ext cx="650819" cy="307777"/>
          </a:xfrm>
          <a:prstGeom prst="rect">
            <a:avLst/>
          </a:prstGeom>
          <a:noFill/>
        </p:spPr>
        <p:txBody>
          <a:bodyPr wrap="none" lIns="0" tIns="0" rIns="0" bIns="0" rtlCol="0">
            <a:spAutoFit/>
          </a:bodyPr>
          <a:lstStyle/>
          <a:p>
            <a:r>
              <a:rPr lang="en-US" sz="2000"/>
              <a:t>T &gt; T</a:t>
            </a:r>
            <a:r>
              <a:rPr lang="en-US" sz="2000" baseline="-25000"/>
              <a:t>i</a:t>
            </a:r>
          </a:p>
        </p:txBody>
      </p:sp>
      <p:cxnSp>
        <p:nvCxnSpPr>
          <p:cNvPr id="17" name="Straight Arrow Connector 16">
            <a:extLst>
              <a:ext uri="{FF2B5EF4-FFF2-40B4-BE49-F238E27FC236}">
                <a16:creationId xmlns:a16="http://schemas.microsoft.com/office/drawing/2014/main" id="{4D0F462A-C866-828C-AA83-EE0799B1DE52}"/>
              </a:ext>
            </a:extLst>
          </p:cNvPr>
          <p:cNvCxnSpPr>
            <a:stCxn id="15" idx="0"/>
          </p:cNvCxnSpPr>
          <p:nvPr/>
        </p:nvCxnSpPr>
        <p:spPr>
          <a:xfrm flipV="1">
            <a:off x="7982389" y="3303960"/>
            <a:ext cx="858576" cy="1387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Arrow: Right 18">
            <a:extLst>
              <a:ext uri="{FF2B5EF4-FFF2-40B4-BE49-F238E27FC236}">
                <a16:creationId xmlns:a16="http://schemas.microsoft.com/office/drawing/2014/main" id="{0D289EB2-9794-9134-FDDC-1D75B89DD20F}"/>
              </a:ext>
            </a:extLst>
          </p:cNvPr>
          <p:cNvSpPr/>
          <p:nvPr/>
        </p:nvSpPr>
        <p:spPr>
          <a:xfrm>
            <a:off x="5663380" y="2731232"/>
            <a:ext cx="1621629" cy="53094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2" name="TextBox 21">
            <a:extLst>
              <a:ext uri="{FF2B5EF4-FFF2-40B4-BE49-F238E27FC236}">
                <a16:creationId xmlns:a16="http://schemas.microsoft.com/office/drawing/2014/main" id="{3EC635CF-4ABB-C555-C1B2-A2726DE05829}"/>
              </a:ext>
            </a:extLst>
          </p:cNvPr>
          <p:cNvSpPr txBox="1"/>
          <p:nvPr/>
        </p:nvSpPr>
        <p:spPr>
          <a:xfrm>
            <a:off x="5663381" y="2419058"/>
            <a:ext cx="1551707" cy="307777"/>
          </a:xfrm>
          <a:prstGeom prst="rect">
            <a:avLst/>
          </a:prstGeom>
          <a:noFill/>
        </p:spPr>
        <p:txBody>
          <a:bodyPr wrap="none" lIns="0" tIns="0" rIns="0" bIns="0" rtlCol="0">
            <a:spAutoFit/>
          </a:bodyPr>
          <a:lstStyle/>
          <a:p>
            <a:r>
              <a:rPr lang="en-US" sz="2000"/>
              <a:t>At later times</a:t>
            </a:r>
          </a:p>
        </p:txBody>
      </p:sp>
      <p:sp>
        <p:nvSpPr>
          <p:cNvPr id="24" name="TextBox 23">
            <a:extLst>
              <a:ext uri="{FF2B5EF4-FFF2-40B4-BE49-F238E27FC236}">
                <a16:creationId xmlns:a16="http://schemas.microsoft.com/office/drawing/2014/main" id="{6BEF8749-73E6-8313-4FF2-36A54B5811EE}"/>
              </a:ext>
            </a:extLst>
          </p:cNvPr>
          <p:cNvSpPr txBox="1"/>
          <p:nvPr/>
        </p:nvSpPr>
        <p:spPr>
          <a:xfrm>
            <a:off x="6349179" y="1676355"/>
            <a:ext cx="1971368" cy="369332"/>
          </a:xfrm>
          <a:prstGeom prst="rect">
            <a:avLst/>
          </a:prstGeom>
          <a:noFill/>
        </p:spPr>
        <p:txBody>
          <a:bodyPr wrap="square">
            <a:spAutoFit/>
          </a:bodyPr>
          <a:lstStyle/>
          <a:p>
            <a:r>
              <a:rPr lang="en-US" sz="1800" err="1"/>
              <a:t>T</a:t>
            </a:r>
            <a:r>
              <a:rPr lang="en-US" sz="1800" baseline="-25000" err="1"/>
              <a:t>oven</a:t>
            </a:r>
            <a:r>
              <a:rPr lang="en-US" sz="1800"/>
              <a:t> = T</a:t>
            </a:r>
            <a:r>
              <a:rPr lang="en-US" sz="1800" baseline="-25000"/>
              <a:t>A</a:t>
            </a:r>
            <a:r>
              <a:rPr lang="en-US" sz="1800"/>
              <a:t> &gt; T</a:t>
            </a:r>
            <a:r>
              <a:rPr lang="en-US" sz="1800" baseline="-25000"/>
              <a:t>i</a:t>
            </a:r>
          </a:p>
        </p:txBody>
      </p:sp>
      <p:cxnSp>
        <p:nvCxnSpPr>
          <p:cNvPr id="25" name="Straight Arrow Connector 24">
            <a:extLst>
              <a:ext uri="{FF2B5EF4-FFF2-40B4-BE49-F238E27FC236}">
                <a16:creationId xmlns:a16="http://schemas.microsoft.com/office/drawing/2014/main" id="{2259BE64-5D1E-7203-EC9C-D169F40FE271}"/>
              </a:ext>
            </a:extLst>
          </p:cNvPr>
          <p:cNvCxnSpPr>
            <a:cxnSpLocks/>
          </p:cNvCxnSpPr>
          <p:nvPr/>
        </p:nvCxnSpPr>
        <p:spPr>
          <a:xfrm>
            <a:off x="7738118" y="2168798"/>
            <a:ext cx="341672" cy="571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ube 1">
            <a:extLst>
              <a:ext uri="{FF2B5EF4-FFF2-40B4-BE49-F238E27FC236}">
                <a16:creationId xmlns:a16="http://schemas.microsoft.com/office/drawing/2014/main" id="{97BCE016-328A-384E-D60D-E993602A818A}"/>
              </a:ext>
            </a:extLst>
          </p:cNvPr>
          <p:cNvSpPr/>
          <p:nvPr/>
        </p:nvSpPr>
        <p:spPr>
          <a:xfrm>
            <a:off x="1917289" y="1475161"/>
            <a:ext cx="2802194" cy="2772697"/>
          </a:xfrm>
          <a:prstGeom prst="cube">
            <a:avLst/>
          </a:prstGeom>
          <a:solidFill>
            <a:srgbClr val="FF0000">
              <a:alpha val="3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Tree>
    <p:extLst>
      <p:ext uri="{BB962C8B-B14F-4D97-AF65-F5344CB8AC3E}">
        <p14:creationId xmlns:p14="http://schemas.microsoft.com/office/powerpoint/2010/main" val="183876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939C-E084-2943-CC07-3038344C6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6C5B6-070E-C3D9-5690-9629C6684D1B}"/>
              </a:ext>
            </a:extLst>
          </p:cNvPr>
          <p:cNvSpPr>
            <a:spLocks noGrp="1"/>
          </p:cNvSpPr>
          <p:nvPr>
            <p:ph type="title"/>
          </p:nvPr>
        </p:nvSpPr>
        <p:spPr/>
        <p:txBody>
          <a:bodyPr/>
          <a:lstStyle/>
          <a:p>
            <a:r>
              <a:rPr lang="en-US" sz="2400"/>
              <a:t>The model fit agrees well with the experimental data from the paper at 55 C and 60 C and captures both early times and late times kinetics well</a:t>
            </a:r>
          </a:p>
        </p:txBody>
      </p:sp>
      <p:pic>
        <p:nvPicPr>
          <p:cNvPr id="6" name="Content Placeholder 5" descr="A graph of a model&#10;&#10;Description automatically generated">
            <a:extLst>
              <a:ext uri="{FF2B5EF4-FFF2-40B4-BE49-F238E27FC236}">
                <a16:creationId xmlns:a16="http://schemas.microsoft.com/office/drawing/2014/main" id="{181D89EF-0753-0ADE-051B-F92A6C59444A}"/>
              </a:ext>
            </a:extLst>
          </p:cNvPr>
          <p:cNvPicPr>
            <a:picLocks noGrp="1" noChangeAspect="1"/>
          </p:cNvPicPr>
          <p:nvPr>
            <p:ph sz="quarter" idx="15"/>
          </p:nvPr>
        </p:nvPicPr>
        <p:blipFill>
          <a:blip r:embed="rId2"/>
          <a:stretch>
            <a:fillRect/>
          </a:stretch>
        </p:blipFill>
        <p:spPr>
          <a:xfrm>
            <a:off x="493707" y="1943096"/>
            <a:ext cx="5486411" cy="3657607"/>
          </a:xfrm>
        </p:spPr>
      </p:pic>
      <p:pic>
        <p:nvPicPr>
          <p:cNvPr id="8" name="Content Placeholder 7" descr="A graph with red dots and blue lines&#10;&#10;Description automatically generated">
            <a:extLst>
              <a:ext uri="{FF2B5EF4-FFF2-40B4-BE49-F238E27FC236}">
                <a16:creationId xmlns:a16="http://schemas.microsoft.com/office/drawing/2014/main" id="{0F94C212-C713-A8AE-0252-1F58496F6317}"/>
              </a:ext>
            </a:extLst>
          </p:cNvPr>
          <p:cNvPicPr>
            <a:picLocks noGrp="1" noChangeAspect="1"/>
          </p:cNvPicPr>
          <p:nvPr>
            <p:ph sz="quarter" idx="16"/>
          </p:nvPr>
        </p:nvPicPr>
        <p:blipFill>
          <a:blip r:embed="rId3"/>
          <a:stretch>
            <a:fillRect/>
          </a:stretch>
        </p:blipFill>
        <p:spPr>
          <a:xfrm>
            <a:off x="6210294" y="1943096"/>
            <a:ext cx="5486411" cy="3657607"/>
          </a:xfrm>
        </p:spPr>
      </p:pic>
    </p:spTree>
    <p:extLst>
      <p:ext uri="{BB962C8B-B14F-4D97-AF65-F5344CB8AC3E}">
        <p14:creationId xmlns:p14="http://schemas.microsoft.com/office/powerpoint/2010/main" val="41887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87CE9-3726-DC50-9277-CF14B0B8C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494B8-F140-1934-0B51-276D2046D716}"/>
              </a:ext>
            </a:extLst>
          </p:cNvPr>
          <p:cNvSpPr>
            <a:spLocks noGrp="1"/>
          </p:cNvSpPr>
          <p:nvPr>
            <p:ph type="title"/>
          </p:nvPr>
        </p:nvSpPr>
        <p:spPr/>
        <p:txBody>
          <a:bodyPr/>
          <a:lstStyle/>
          <a:p>
            <a:r>
              <a:rPr lang="en-US" sz="2400"/>
              <a:t>The model fit agrees well with the experimental data from the paper at 65 C and 70 C and captures both early times and late times kinetics well</a:t>
            </a:r>
          </a:p>
        </p:txBody>
      </p:sp>
      <p:pic>
        <p:nvPicPr>
          <p:cNvPr id="6" name="Content Placeholder 5" descr="A graph with red dots and blue lines&#10;&#10;Description automatically generated">
            <a:extLst>
              <a:ext uri="{FF2B5EF4-FFF2-40B4-BE49-F238E27FC236}">
                <a16:creationId xmlns:a16="http://schemas.microsoft.com/office/drawing/2014/main" id="{7CBE4252-6031-7AE5-D837-B4818ACF3002}"/>
              </a:ext>
            </a:extLst>
          </p:cNvPr>
          <p:cNvPicPr>
            <a:picLocks noGrp="1" noChangeAspect="1"/>
          </p:cNvPicPr>
          <p:nvPr>
            <p:ph sz="quarter" idx="15"/>
          </p:nvPr>
        </p:nvPicPr>
        <p:blipFill>
          <a:blip r:embed="rId2"/>
          <a:stretch>
            <a:fillRect/>
          </a:stretch>
        </p:blipFill>
        <p:spPr>
          <a:xfrm>
            <a:off x="493707" y="1943096"/>
            <a:ext cx="5486411" cy="3657607"/>
          </a:xfrm>
        </p:spPr>
      </p:pic>
      <p:pic>
        <p:nvPicPr>
          <p:cNvPr id="8" name="Content Placeholder 7" descr="A graph with red dots and blue lines&#10;&#10;Description automatically generated">
            <a:extLst>
              <a:ext uri="{FF2B5EF4-FFF2-40B4-BE49-F238E27FC236}">
                <a16:creationId xmlns:a16="http://schemas.microsoft.com/office/drawing/2014/main" id="{DA858F48-2B0F-478C-6168-EB51D221A5D7}"/>
              </a:ext>
            </a:extLst>
          </p:cNvPr>
          <p:cNvPicPr>
            <a:picLocks noGrp="1" noChangeAspect="1"/>
          </p:cNvPicPr>
          <p:nvPr>
            <p:ph sz="quarter" idx="16"/>
          </p:nvPr>
        </p:nvPicPr>
        <p:blipFill>
          <a:blip r:embed="rId3"/>
          <a:stretch>
            <a:fillRect/>
          </a:stretch>
        </p:blipFill>
        <p:spPr>
          <a:xfrm>
            <a:off x="6210294" y="1943096"/>
            <a:ext cx="5486411" cy="3657607"/>
          </a:xfrm>
        </p:spPr>
      </p:pic>
    </p:spTree>
    <p:extLst>
      <p:ext uri="{BB962C8B-B14F-4D97-AF65-F5344CB8AC3E}">
        <p14:creationId xmlns:p14="http://schemas.microsoft.com/office/powerpoint/2010/main" val="283636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3D53-AD9D-69B3-D9A8-252532C71753}"/>
              </a:ext>
            </a:extLst>
          </p:cNvPr>
          <p:cNvSpPr>
            <a:spLocks noGrp="1"/>
          </p:cNvSpPr>
          <p:nvPr>
            <p:ph type="title"/>
          </p:nvPr>
        </p:nvSpPr>
        <p:spPr/>
        <p:txBody>
          <a:bodyPr/>
          <a:lstStyle/>
          <a:p>
            <a:r>
              <a:rPr lang="en-US" sz="2400" dirty="0"/>
              <a:t>If CE – CS &lt; 7 days, then SADT = T</a:t>
            </a:r>
            <a:r>
              <a:rPr lang="en-US" sz="2400" baseline="-25000" dirty="0"/>
              <a:t>A</a:t>
            </a:r>
            <a:r>
              <a:rPr lang="en-US" sz="2400" dirty="0"/>
              <a:t>,</a:t>
            </a:r>
            <a:r>
              <a:rPr lang="en-US" sz="2400" baseline="-25000" dirty="0"/>
              <a:t> </a:t>
            </a:r>
            <a:r>
              <a:rPr lang="en-US" sz="2400" dirty="0"/>
              <a:t>else repeat the test with T</a:t>
            </a:r>
            <a:r>
              <a:rPr lang="en-US" sz="2400" baseline="-25000" dirty="0"/>
              <a:t>A</a:t>
            </a:r>
            <a:r>
              <a:rPr lang="en-US" sz="2400" dirty="0"/>
              <a:t> = T</a:t>
            </a:r>
            <a:r>
              <a:rPr lang="en-US" sz="2400" baseline="-25000" dirty="0"/>
              <a:t>A</a:t>
            </a:r>
            <a:r>
              <a:rPr lang="en-US" sz="2400" dirty="0"/>
              <a:t> + 5 degree C </a:t>
            </a:r>
          </a:p>
        </p:txBody>
      </p:sp>
      <p:cxnSp>
        <p:nvCxnSpPr>
          <p:cNvPr id="4" name="Straight Arrow Connector 3">
            <a:extLst>
              <a:ext uri="{FF2B5EF4-FFF2-40B4-BE49-F238E27FC236}">
                <a16:creationId xmlns:a16="http://schemas.microsoft.com/office/drawing/2014/main" id="{FF37831E-A210-A38A-D799-0308E5ADDC7C}"/>
              </a:ext>
            </a:extLst>
          </p:cNvPr>
          <p:cNvCxnSpPr/>
          <p:nvPr/>
        </p:nvCxnSpPr>
        <p:spPr>
          <a:xfrm flipV="1">
            <a:off x="1239124" y="1439933"/>
            <a:ext cx="0" cy="4180114"/>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589E5A64-C8B7-8366-BE14-43A7E7D22838}"/>
              </a:ext>
            </a:extLst>
          </p:cNvPr>
          <p:cNvCxnSpPr/>
          <p:nvPr/>
        </p:nvCxnSpPr>
        <p:spPr>
          <a:xfrm>
            <a:off x="1239124" y="5620047"/>
            <a:ext cx="8675274"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BAB9CD4D-DBC1-D0ED-869A-6FE96486B565}"/>
              </a:ext>
            </a:extLst>
          </p:cNvPr>
          <p:cNvSpPr/>
          <p:nvPr/>
        </p:nvSpPr>
        <p:spPr>
          <a:xfrm>
            <a:off x="1239123" y="3460833"/>
            <a:ext cx="7737819" cy="3373291"/>
          </a:xfrm>
          <a:prstGeom prst="arc">
            <a:avLst>
              <a:gd name="adj1" fmla="val 10900132"/>
              <a:gd name="adj2" fmla="val 14291391"/>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023BAC8-ABAA-6E28-92BE-A898746404B3}"/>
              </a:ext>
            </a:extLst>
          </p:cNvPr>
          <p:cNvCxnSpPr>
            <a:cxnSpLocks/>
            <a:stCxn id="7" idx="2"/>
          </p:cNvCxnSpPr>
          <p:nvPr/>
        </p:nvCxnSpPr>
        <p:spPr>
          <a:xfrm flipV="1">
            <a:off x="4098125" y="2761587"/>
            <a:ext cx="5954586" cy="75772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237240-DFC2-4A64-B42E-309BCE6EC82B}"/>
              </a:ext>
            </a:extLst>
          </p:cNvPr>
          <p:cNvSpPr txBox="1"/>
          <p:nvPr/>
        </p:nvSpPr>
        <p:spPr>
          <a:xfrm>
            <a:off x="1454276" y="1439933"/>
            <a:ext cx="2686633" cy="553998"/>
          </a:xfrm>
          <a:prstGeom prst="rect">
            <a:avLst/>
          </a:prstGeom>
          <a:noFill/>
        </p:spPr>
        <p:txBody>
          <a:bodyPr wrap="none" lIns="0" tIns="0" rIns="0" bIns="0" rtlCol="0">
            <a:spAutoFit/>
          </a:bodyPr>
          <a:lstStyle/>
          <a:p>
            <a:r>
              <a:rPr lang="en-US" dirty="0"/>
              <a:t>Max Temperature in AEM</a:t>
            </a:r>
            <a:br>
              <a:rPr lang="en-US" dirty="0"/>
            </a:br>
            <a:r>
              <a:rPr lang="en-US" dirty="0"/>
              <a:t>= T in degree C</a:t>
            </a:r>
          </a:p>
        </p:txBody>
      </p:sp>
      <p:sp>
        <p:nvSpPr>
          <p:cNvPr id="12" name="TextBox 11">
            <a:extLst>
              <a:ext uri="{FF2B5EF4-FFF2-40B4-BE49-F238E27FC236}">
                <a16:creationId xmlns:a16="http://schemas.microsoft.com/office/drawing/2014/main" id="{BA185C1A-3319-D350-35E0-B14A65670794}"/>
              </a:ext>
            </a:extLst>
          </p:cNvPr>
          <p:cNvSpPr txBox="1"/>
          <p:nvPr/>
        </p:nvSpPr>
        <p:spPr>
          <a:xfrm>
            <a:off x="10064178" y="5388943"/>
            <a:ext cx="578685" cy="276999"/>
          </a:xfrm>
          <a:prstGeom prst="rect">
            <a:avLst/>
          </a:prstGeom>
          <a:noFill/>
        </p:spPr>
        <p:txBody>
          <a:bodyPr wrap="none" lIns="0" tIns="0" rIns="0" bIns="0" rtlCol="0">
            <a:spAutoFit/>
          </a:bodyPr>
          <a:lstStyle/>
          <a:p>
            <a:r>
              <a:rPr lang="en-US"/>
              <a:t>Time </a:t>
            </a:r>
          </a:p>
        </p:txBody>
      </p:sp>
      <p:cxnSp>
        <p:nvCxnSpPr>
          <p:cNvPr id="14" name="Straight Connector 13">
            <a:extLst>
              <a:ext uri="{FF2B5EF4-FFF2-40B4-BE49-F238E27FC236}">
                <a16:creationId xmlns:a16="http://schemas.microsoft.com/office/drawing/2014/main" id="{81D1D37E-1AFD-71D8-7256-2B9490D7A8A7}"/>
              </a:ext>
            </a:extLst>
          </p:cNvPr>
          <p:cNvCxnSpPr/>
          <p:nvPr/>
        </p:nvCxnSpPr>
        <p:spPr>
          <a:xfrm>
            <a:off x="1239123" y="3852719"/>
            <a:ext cx="8675275" cy="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8F381-F4A1-D425-64D2-1E55FE6BE753}"/>
              </a:ext>
            </a:extLst>
          </p:cNvPr>
          <p:cNvSpPr txBox="1"/>
          <p:nvPr/>
        </p:nvSpPr>
        <p:spPr>
          <a:xfrm>
            <a:off x="10052711" y="3420058"/>
            <a:ext cx="1840817" cy="553998"/>
          </a:xfrm>
          <a:prstGeom prst="rect">
            <a:avLst/>
          </a:prstGeom>
          <a:noFill/>
        </p:spPr>
        <p:txBody>
          <a:bodyPr wrap="square" lIns="0" tIns="0" rIns="0" bIns="0" rtlCol="0">
            <a:spAutoFit/>
          </a:bodyPr>
          <a:lstStyle/>
          <a:p>
            <a:r>
              <a:rPr lang="en-US"/>
              <a:t>Ambient temp </a:t>
            </a:r>
            <a:br>
              <a:rPr lang="en-US"/>
            </a:br>
            <a:r>
              <a:rPr lang="en-US"/>
              <a:t>in the oven = T</a:t>
            </a:r>
            <a:r>
              <a:rPr lang="en-US" baseline="-25000"/>
              <a:t>A</a:t>
            </a:r>
          </a:p>
        </p:txBody>
      </p:sp>
      <p:cxnSp>
        <p:nvCxnSpPr>
          <p:cNvPr id="16" name="Straight Connector 15">
            <a:extLst>
              <a:ext uri="{FF2B5EF4-FFF2-40B4-BE49-F238E27FC236}">
                <a16:creationId xmlns:a16="http://schemas.microsoft.com/office/drawing/2014/main" id="{69D7F96B-290B-028A-DA78-15589EB52B4C}"/>
              </a:ext>
            </a:extLst>
          </p:cNvPr>
          <p:cNvCxnSpPr/>
          <p:nvPr/>
        </p:nvCxnSpPr>
        <p:spPr>
          <a:xfrm>
            <a:off x="1239122" y="4222176"/>
            <a:ext cx="8675275" cy="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724D30A-5D5E-9EB2-5B81-2CD8F3B393D0}"/>
              </a:ext>
            </a:extLst>
          </p:cNvPr>
          <p:cNvSpPr txBox="1"/>
          <p:nvPr/>
        </p:nvSpPr>
        <p:spPr>
          <a:xfrm>
            <a:off x="10112899" y="4077343"/>
            <a:ext cx="926536" cy="276999"/>
          </a:xfrm>
          <a:prstGeom prst="rect">
            <a:avLst/>
          </a:prstGeom>
          <a:noFill/>
        </p:spPr>
        <p:txBody>
          <a:bodyPr wrap="none" lIns="0" tIns="0" rIns="0" bIns="0" rtlCol="0">
            <a:spAutoFit/>
          </a:bodyPr>
          <a:lstStyle/>
          <a:p>
            <a:r>
              <a:rPr lang="en-US"/>
              <a:t>T = T</a:t>
            </a:r>
            <a:r>
              <a:rPr lang="en-US" baseline="-25000"/>
              <a:t>A</a:t>
            </a:r>
            <a:r>
              <a:rPr lang="en-US"/>
              <a:t>-2 </a:t>
            </a:r>
          </a:p>
        </p:txBody>
      </p:sp>
      <p:cxnSp>
        <p:nvCxnSpPr>
          <p:cNvPr id="18" name="Straight Connector 17">
            <a:extLst>
              <a:ext uri="{FF2B5EF4-FFF2-40B4-BE49-F238E27FC236}">
                <a16:creationId xmlns:a16="http://schemas.microsoft.com/office/drawing/2014/main" id="{DFCFB633-3A3B-D2A2-ADB2-5C7D30600AC8}"/>
              </a:ext>
            </a:extLst>
          </p:cNvPr>
          <p:cNvCxnSpPr/>
          <p:nvPr/>
        </p:nvCxnSpPr>
        <p:spPr>
          <a:xfrm>
            <a:off x="1239122" y="3140448"/>
            <a:ext cx="8675275" cy="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9778D5-1C94-5FA5-BB2A-B994C26DF4A6}"/>
              </a:ext>
            </a:extLst>
          </p:cNvPr>
          <p:cNvSpPr txBox="1"/>
          <p:nvPr/>
        </p:nvSpPr>
        <p:spPr>
          <a:xfrm>
            <a:off x="10052711" y="2986559"/>
            <a:ext cx="968214" cy="276999"/>
          </a:xfrm>
          <a:prstGeom prst="rect">
            <a:avLst/>
          </a:prstGeom>
          <a:noFill/>
        </p:spPr>
        <p:txBody>
          <a:bodyPr wrap="none" lIns="0" tIns="0" rIns="0" bIns="0" rtlCol="0">
            <a:spAutoFit/>
          </a:bodyPr>
          <a:lstStyle/>
          <a:p>
            <a:r>
              <a:rPr lang="en-US" dirty="0"/>
              <a:t>T = T</a:t>
            </a:r>
            <a:r>
              <a:rPr lang="en-US" baseline="-25000" dirty="0"/>
              <a:t>A</a:t>
            </a:r>
            <a:r>
              <a:rPr lang="en-US" dirty="0"/>
              <a:t>+5 </a:t>
            </a:r>
          </a:p>
        </p:txBody>
      </p:sp>
      <p:cxnSp>
        <p:nvCxnSpPr>
          <p:cNvPr id="21" name="Straight Connector 20">
            <a:extLst>
              <a:ext uri="{FF2B5EF4-FFF2-40B4-BE49-F238E27FC236}">
                <a16:creationId xmlns:a16="http://schemas.microsoft.com/office/drawing/2014/main" id="{36769070-186A-1AC9-39D8-AA771BD64A5F}"/>
              </a:ext>
            </a:extLst>
          </p:cNvPr>
          <p:cNvCxnSpPr>
            <a:cxnSpLocks/>
          </p:cNvCxnSpPr>
          <p:nvPr/>
        </p:nvCxnSpPr>
        <p:spPr>
          <a:xfrm>
            <a:off x="1838479" y="2635045"/>
            <a:ext cx="0" cy="2985002"/>
          </a:xfrm>
          <a:prstGeom prst="line">
            <a:avLst/>
          </a:prstGeom>
          <a:ln w="22225">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E82D85-BD76-FF86-32A3-CF01D0C567A3}"/>
              </a:ext>
            </a:extLst>
          </p:cNvPr>
          <p:cNvCxnSpPr>
            <a:cxnSpLocks/>
          </p:cNvCxnSpPr>
          <p:nvPr/>
        </p:nvCxnSpPr>
        <p:spPr>
          <a:xfrm>
            <a:off x="7192970" y="2761587"/>
            <a:ext cx="0" cy="2858460"/>
          </a:xfrm>
          <a:prstGeom prst="line">
            <a:avLst/>
          </a:prstGeom>
          <a:ln w="22225">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5FF9E61-0722-A63A-8748-F91F8CA1D515}"/>
              </a:ext>
            </a:extLst>
          </p:cNvPr>
          <p:cNvSpPr txBox="1"/>
          <p:nvPr/>
        </p:nvSpPr>
        <p:spPr>
          <a:xfrm>
            <a:off x="1085443" y="5668404"/>
            <a:ext cx="1837041" cy="276999"/>
          </a:xfrm>
          <a:prstGeom prst="rect">
            <a:avLst/>
          </a:prstGeom>
          <a:noFill/>
        </p:spPr>
        <p:txBody>
          <a:bodyPr wrap="none" lIns="0" tIns="0" rIns="0" bIns="0" rtlCol="0">
            <a:spAutoFit/>
          </a:bodyPr>
          <a:lstStyle/>
          <a:p>
            <a:r>
              <a:rPr lang="en-US"/>
              <a:t>Clock Starts = CS</a:t>
            </a:r>
          </a:p>
        </p:txBody>
      </p:sp>
      <p:sp>
        <p:nvSpPr>
          <p:cNvPr id="25" name="TextBox 24">
            <a:extLst>
              <a:ext uri="{FF2B5EF4-FFF2-40B4-BE49-F238E27FC236}">
                <a16:creationId xmlns:a16="http://schemas.microsoft.com/office/drawing/2014/main" id="{53346BCF-9921-401D-715B-A5E61F2693D3}"/>
              </a:ext>
            </a:extLst>
          </p:cNvPr>
          <p:cNvSpPr txBox="1"/>
          <p:nvPr/>
        </p:nvSpPr>
        <p:spPr>
          <a:xfrm>
            <a:off x="6191093" y="5665942"/>
            <a:ext cx="1731243" cy="276999"/>
          </a:xfrm>
          <a:prstGeom prst="rect">
            <a:avLst/>
          </a:prstGeom>
          <a:noFill/>
        </p:spPr>
        <p:txBody>
          <a:bodyPr wrap="none" lIns="0" tIns="0" rIns="0" bIns="0" rtlCol="0">
            <a:spAutoFit/>
          </a:bodyPr>
          <a:lstStyle/>
          <a:p>
            <a:r>
              <a:rPr lang="en-US"/>
              <a:t>Clock Ends = CE</a:t>
            </a:r>
          </a:p>
        </p:txBody>
      </p:sp>
      <p:cxnSp>
        <p:nvCxnSpPr>
          <p:cNvPr id="27" name="Straight Arrow Connector 26">
            <a:extLst>
              <a:ext uri="{FF2B5EF4-FFF2-40B4-BE49-F238E27FC236}">
                <a16:creationId xmlns:a16="http://schemas.microsoft.com/office/drawing/2014/main" id="{5FEC2132-2F11-EBDB-0926-61EBBF9E36EE}"/>
              </a:ext>
            </a:extLst>
          </p:cNvPr>
          <p:cNvCxnSpPr/>
          <p:nvPr/>
        </p:nvCxnSpPr>
        <p:spPr>
          <a:xfrm>
            <a:off x="1838479" y="5169123"/>
            <a:ext cx="5354491" cy="0"/>
          </a:xfrm>
          <a:prstGeom prst="straightConnector1">
            <a:avLst/>
          </a:prstGeom>
          <a:ln>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396FC95-E254-D3FB-1ECC-B537031BB6E6}"/>
              </a:ext>
            </a:extLst>
          </p:cNvPr>
          <p:cNvSpPr txBox="1"/>
          <p:nvPr/>
        </p:nvSpPr>
        <p:spPr>
          <a:xfrm>
            <a:off x="3491636" y="4818325"/>
            <a:ext cx="2428550" cy="276999"/>
          </a:xfrm>
          <a:prstGeom prst="rect">
            <a:avLst/>
          </a:prstGeom>
          <a:noFill/>
        </p:spPr>
        <p:txBody>
          <a:bodyPr wrap="none" lIns="0" tIns="0" rIns="0" bIns="0" rtlCol="0">
            <a:spAutoFit/>
          </a:bodyPr>
          <a:lstStyle/>
          <a:p>
            <a:r>
              <a:rPr lang="en-US"/>
              <a:t>Time interval = CE - CS</a:t>
            </a:r>
          </a:p>
        </p:txBody>
      </p:sp>
      <p:sp>
        <p:nvSpPr>
          <p:cNvPr id="3" name="TextBox 2">
            <a:extLst>
              <a:ext uri="{FF2B5EF4-FFF2-40B4-BE49-F238E27FC236}">
                <a16:creationId xmlns:a16="http://schemas.microsoft.com/office/drawing/2014/main" id="{A8D3C869-8B83-4453-46BF-F81C6A9900BE}"/>
              </a:ext>
            </a:extLst>
          </p:cNvPr>
          <p:cNvSpPr txBox="1"/>
          <p:nvPr/>
        </p:nvSpPr>
        <p:spPr>
          <a:xfrm>
            <a:off x="455219" y="4936064"/>
            <a:ext cx="629981" cy="276999"/>
          </a:xfrm>
          <a:prstGeom prst="rect">
            <a:avLst/>
          </a:prstGeom>
          <a:noFill/>
        </p:spPr>
        <p:txBody>
          <a:bodyPr wrap="square" lIns="0" tIns="0" rIns="0" bIns="0" rtlCol="0">
            <a:spAutoFit/>
          </a:bodyPr>
          <a:lstStyle/>
          <a:p>
            <a:r>
              <a:rPr lang="en-US"/>
              <a:t>T = T</a:t>
            </a:r>
            <a:r>
              <a:rPr lang="en-US" baseline="-25000"/>
              <a:t>i</a:t>
            </a:r>
            <a:endParaRPr lang="en-US"/>
          </a:p>
        </p:txBody>
      </p:sp>
      <p:pic>
        <p:nvPicPr>
          <p:cNvPr id="8" name="Graphic 7" descr="Alarm clock with solid fill">
            <a:extLst>
              <a:ext uri="{FF2B5EF4-FFF2-40B4-BE49-F238E27FC236}">
                <a16:creationId xmlns:a16="http://schemas.microsoft.com/office/drawing/2014/main" id="{4919E070-A322-9849-EDCE-258BF6B6F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2406" y="2163893"/>
            <a:ext cx="581912" cy="581912"/>
          </a:xfrm>
          <a:prstGeom prst="rect">
            <a:avLst/>
          </a:prstGeom>
        </p:spPr>
      </p:pic>
      <p:pic>
        <p:nvPicPr>
          <p:cNvPr id="10" name="Graphic 9" descr="Alarm clock with solid fill">
            <a:extLst>
              <a:ext uri="{FF2B5EF4-FFF2-40B4-BE49-F238E27FC236}">
                <a16:creationId xmlns:a16="http://schemas.microsoft.com/office/drawing/2014/main" id="{5B25D886-C079-468B-6173-720E53FF30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2014" y="2204308"/>
            <a:ext cx="581912" cy="581912"/>
          </a:xfrm>
          <a:prstGeom prst="rect">
            <a:avLst/>
          </a:prstGeom>
        </p:spPr>
      </p:pic>
    </p:spTree>
    <p:extLst>
      <p:ext uri="{BB962C8B-B14F-4D97-AF65-F5344CB8AC3E}">
        <p14:creationId xmlns:p14="http://schemas.microsoft.com/office/powerpoint/2010/main" val="382389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C74D-30E5-81E2-B73C-E7F7DECE6529}"/>
              </a:ext>
            </a:extLst>
          </p:cNvPr>
          <p:cNvSpPr>
            <a:spLocks noGrp="1"/>
          </p:cNvSpPr>
          <p:nvPr>
            <p:ph type="title"/>
          </p:nvPr>
        </p:nvSpPr>
        <p:spPr>
          <a:xfrm>
            <a:off x="379412" y="379413"/>
            <a:ext cx="11425237" cy="822960"/>
          </a:xfrm>
        </p:spPr>
        <p:txBody>
          <a:bodyPr wrap="square" anchor="t">
            <a:normAutofit/>
          </a:bodyPr>
          <a:lstStyle/>
          <a:p>
            <a:r>
              <a:rPr lang="en-US" sz="2400" dirty="0"/>
              <a:t>Limitations of the guidelines based on this test </a:t>
            </a:r>
          </a:p>
        </p:txBody>
      </p:sp>
      <p:graphicFrame>
        <p:nvGraphicFramePr>
          <p:cNvPr id="5" name="Content Placeholder 2">
            <a:extLst>
              <a:ext uri="{FF2B5EF4-FFF2-40B4-BE49-F238E27FC236}">
                <a16:creationId xmlns:a16="http://schemas.microsoft.com/office/drawing/2014/main" id="{958ED123-36B4-D430-9C56-570A0BA07196}"/>
              </a:ext>
            </a:extLst>
          </p:cNvPr>
          <p:cNvGraphicFramePr>
            <a:graphicFrameLocks noGrp="1"/>
          </p:cNvGraphicFramePr>
          <p:nvPr>
            <p:ph sz="quarter" idx="15"/>
            <p:extLst>
              <p:ext uri="{D42A27DB-BD31-4B8C-83A1-F6EECF244321}">
                <p14:modId xmlns:p14="http://schemas.microsoft.com/office/powerpoint/2010/main" val="475137396"/>
              </p:ext>
            </p:extLst>
          </p:nvPr>
        </p:nvGraphicFramePr>
        <p:xfrm>
          <a:off x="379410" y="1295401"/>
          <a:ext cx="1143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9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0075-19B6-D6E5-E5DB-D519493E7F3F}"/>
              </a:ext>
            </a:extLst>
          </p:cNvPr>
          <p:cNvSpPr>
            <a:spLocks noGrp="1"/>
          </p:cNvSpPr>
          <p:nvPr>
            <p:ph type="title"/>
          </p:nvPr>
        </p:nvSpPr>
        <p:spPr/>
        <p:txBody>
          <a:bodyPr/>
          <a:lstStyle/>
          <a:p>
            <a:r>
              <a:rPr kumimoji="0" lang="en-US" altLang="en-US" sz="2400" b="0" i="0" u="none" strike="noStrike" cap="none" normalizeH="0" baseline="0" dirty="0">
                <a:ln>
                  <a:noFill/>
                </a:ln>
                <a:solidFill>
                  <a:schemeClr val="tx1"/>
                </a:solidFill>
                <a:effectLst/>
              </a:rPr>
              <a:t>A comprehensive analysis is needed to bridge the critical knowledge gaps between Laboratory and Larger‑Scale AEM behavior</a:t>
            </a:r>
            <a:endParaRPr lang="en-US" sz="2400" dirty="0"/>
          </a:p>
        </p:txBody>
      </p:sp>
      <p:sp>
        <p:nvSpPr>
          <p:cNvPr id="3" name="Cylinder 2">
            <a:extLst>
              <a:ext uri="{FF2B5EF4-FFF2-40B4-BE49-F238E27FC236}">
                <a16:creationId xmlns:a16="http://schemas.microsoft.com/office/drawing/2014/main" id="{EB623EB7-748D-12F7-2E8A-32CBC2237DDE}"/>
              </a:ext>
            </a:extLst>
          </p:cNvPr>
          <p:cNvSpPr/>
          <p:nvPr/>
        </p:nvSpPr>
        <p:spPr>
          <a:xfrm>
            <a:off x="8046554" y="2606040"/>
            <a:ext cx="682285" cy="822960"/>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 name="Cylinder 3">
            <a:extLst>
              <a:ext uri="{FF2B5EF4-FFF2-40B4-BE49-F238E27FC236}">
                <a16:creationId xmlns:a16="http://schemas.microsoft.com/office/drawing/2014/main" id="{19187AEE-F424-ED6D-6563-9A5CB5F8FB11}"/>
              </a:ext>
            </a:extLst>
          </p:cNvPr>
          <p:cNvSpPr/>
          <p:nvPr/>
        </p:nvSpPr>
        <p:spPr>
          <a:xfrm>
            <a:off x="1785252" y="1628646"/>
            <a:ext cx="2585114" cy="2833626"/>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 name="TextBox 4">
            <a:extLst>
              <a:ext uri="{FF2B5EF4-FFF2-40B4-BE49-F238E27FC236}">
                <a16:creationId xmlns:a16="http://schemas.microsoft.com/office/drawing/2014/main" id="{9055000A-FDE1-0453-FED1-CCE8C4A7C475}"/>
              </a:ext>
            </a:extLst>
          </p:cNvPr>
          <p:cNvSpPr txBox="1"/>
          <p:nvPr/>
        </p:nvSpPr>
        <p:spPr>
          <a:xfrm>
            <a:off x="1751324" y="4567714"/>
            <a:ext cx="2652969" cy="1846659"/>
          </a:xfrm>
          <a:prstGeom prst="rect">
            <a:avLst/>
          </a:prstGeom>
          <a:noFill/>
        </p:spPr>
        <p:txBody>
          <a:bodyPr wrap="none" lIns="0" tIns="0" rIns="0" bIns="0" rtlCol="0">
            <a:spAutoFit/>
          </a:bodyPr>
          <a:lstStyle/>
          <a:p>
            <a:pPr algn="ctr"/>
            <a:r>
              <a:rPr lang="en-US" sz="2000" b="1" dirty="0"/>
              <a:t>Larger scale</a:t>
            </a:r>
          </a:p>
          <a:p>
            <a:pPr algn="ctr"/>
            <a:endParaRPr lang="en-US" sz="2000" b="1" dirty="0"/>
          </a:p>
          <a:p>
            <a:pPr algn="ctr"/>
            <a:r>
              <a:rPr lang="en-US" sz="2000" b="1" dirty="0"/>
              <a:t>100s </a:t>
            </a:r>
            <a:r>
              <a:rPr lang="en-US" sz="2000" b="1" dirty="0" err="1"/>
              <a:t>lbs</a:t>
            </a:r>
            <a:r>
              <a:rPr lang="en-US" sz="2000" b="1" dirty="0"/>
              <a:t>, 30 gal</a:t>
            </a:r>
          </a:p>
          <a:p>
            <a:pPr algn="ctr"/>
            <a:endParaRPr lang="en-US" sz="2000" b="1" dirty="0"/>
          </a:p>
          <a:p>
            <a:pPr algn="ctr"/>
            <a:r>
              <a:rPr lang="en-US" sz="2000" b="1" dirty="0"/>
              <a:t>Diameter ≈ 20 inches, </a:t>
            </a:r>
            <a:br>
              <a:rPr lang="en-US" sz="2000" b="1" dirty="0"/>
            </a:br>
            <a:r>
              <a:rPr lang="en-US" sz="2000" b="1" dirty="0"/>
              <a:t>Height ≈ 25 inches</a:t>
            </a:r>
          </a:p>
        </p:txBody>
      </p:sp>
      <p:sp>
        <p:nvSpPr>
          <p:cNvPr id="6" name="TextBox 5">
            <a:extLst>
              <a:ext uri="{FF2B5EF4-FFF2-40B4-BE49-F238E27FC236}">
                <a16:creationId xmlns:a16="http://schemas.microsoft.com/office/drawing/2014/main" id="{9DA70918-5C4B-D5AF-C041-6B9D4F74DFAF}"/>
              </a:ext>
            </a:extLst>
          </p:cNvPr>
          <p:cNvSpPr txBox="1"/>
          <p:nvPr/>
        </p:nvSpPr>
        <p:spPr>
          <a:xfrm>
            <a:off x="6799120" y="3851621"/>
            <a:ext cx="3177152" cy="3077766"/>
          </a:xfrm>
          <a:prstGeom prst="rect">
            <a:avLst/>
          </a:prstGeom>
          <a:noFill/>
        </p:spPr>
        <p:txBody>
          <a:bodyPr wrap="none" lIns="0" tIns="0" rIns="0" bIns="0" rtlCol="0">
            <a:spAutoFit/>
          </a:bodyPr>
          <a:lstStyle/>
          <a:p>
            <a:pPr algn="ctr"/>
            <a:r>
              <a:rPr lang="en-US" sz="2000" b="1" dirty="0"/>
              <a:t>Lab settings</a:t>
            </a:r>
          </a:p>
          <a:p>
            <a:pPr algn="ctr"/>
            <a:endParaRPr lang="en-US" sz="2000" b="1" dirty="0"/>
          </a:p>
          <a:p>
            <a:pPr algn="ctr"/>
            <a:r>
              <a:rPr lang="en-US" sz="2000" b="1" dirty="0"/>
              <a:t>0.1 to 10 </a:t>
            </a:r>
            <a:r>
              <a:rPr lang="en-US" sz="2000" b="1" dirty="0" err="1"/>
              <a:t>lbs</a:t>
            </a:r>
            <a:r>
              <a:rPr lang="en-US" sz="2000" b="1" dirty="0"/>
              <a:t>,</a:t>
            </a:r>
          </a:p>
          <a:p>
            <a:pPr algn="ctr"/>
            <a:endParaRPr lang="en-US" sz="2000" b="1" dirty="0"/>
          </a:p>
          <a:p>
            <a:pPr algn="ctr"/>
            <a:r>
              <a:rPr lang="en-US" sz="2000" b="1" dirty="0"/>
              <a:t>0.1 to 3 gal</a:t>
            </a:r>
          </a:p>
          <a:p>
            <a:pPr algn="ctr"/>
            <a:endParaRPr lang="en-US" sz="2000" b="1" dirty="0"/>
          </a:p>
          <a:p>
            <a:pPr algn="ctr"/>
            <a:r>
              <a:rPr lang="en-US" sz="2000" b="1" dirty="0"/>
              <a:t>Diameter ≈ 2 to 10 inches, </a:t>
            </a:r>
          </a:p>
          <a:p>
            <a:pPr algn="ctr"/>
            <a:r>
              <a:rPr lang="en-US" sz="2000" b="1" dirty="0"/>
              <a:t>Height ≈ 3 to 10 inches</a:t>
            </a:r>
          </a:p>
          <a:p>
            <a:pPr algn="ctr"/>
            <a:endParaRPr lang="en-US" sz="2000" b="1" dirty="0"/>
          </a:p>
          <a:p>
            <a:pPr algn="ctr"/>
            <a:endParaRPr lang="en-US" sz="2000" b="1" dirty="0"/>
          </a:p>
        </p:txBody>
      </p:sp>
    </p:spTree>
    <p:extLst>
      <p:ext uri="{BB962C8B-B14F-4D97-AF65-F5344CB8AC3E}">
        <p14:creationId xmlns:p14="http://schemas.microsoft.com/office/powerpoint/2010/main" val="367189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BC312-00A5-8219-DFB8-14DA46237B12}"/>
              </a:ext>
            </a:extLst>
          </p:cNvPr>
          <p:cNvSpPr>
            <a:spLocks noGrp="1"/>
          </p:cNvSpPr>
          <p:nvPr>
            <p:ph type="title"/>
          </p:nvPr>
        </p:nvSpPr>
        <p:spPr>
          <a:xfrm>
            <a:off x="1335087" y="1365250"/>
            <a:ext cx="9521825" cy="4127499"/>
          </a:xfrm>
        </p:spPr>
        <p:txBody>
          <a:bodyPr anchor="ctr"/>
          <a:lstStyle/>
          <a:p>
            <a:pPr algn="ctr"/>
            <a:r>
              <a:rPr lang="en-US" sz="4000" dirty="0"/>
              <a:t>In this work, we rely on numerical simulations to estimate SADT, instead of conducting laboratory experiments</a:t>
            </a:r>
          </a:p>
        </p:txBody>
      </p:sp>
    </p:spTree>
    <p:extLst>
      <p:ext uri="{BB962C8B-B14F-4D97-AF65-F5344CB8AC3E}">
        <p14:creationId xmlns:p14="http://schemas.microsoft.com/office/powerpoint/2010/main" val="231074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2345.707"/>
  <p:tag name="LATEXADDIN" val="\documentclass{article}&#10;\usepackage{amsmath}&#10;\pagestyle{empty}&#10;\begin{document}&#10;&#10;&#10;\begin{align*}&#10;\rho C_v \frac{\partial T}{\partial t} = k \nabla^2 T + q\rho B Y_{F0}\exp\left({-E/\left(RT\right)}\right)&#10;\end{align*}&#10;&#10;\end{document}"/>
  <p:tag name="IGUANATEXSIZE" val="20"/>
  <p:tag name="IGUANATEXCURSOR" val="204"/>
  <p:tag name="TRANSPARENCY" val="True"/>
  <p:tag name="LATEXENGINEID" val="0"/>
  <p:tag name="TEMPFOLDER" val="C:\Users\ADFFLZZ\Documents\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1258.343"/>
  <p:tag name="LATEXADDIN" val="\documentclass{article}&#10;\usepackage{amsmath}&#10;\pagestyle{empty}&#10;\begin{document}&#10;&#10;&#10;\begin{align*}&#10;\frac{d\alpha}{dt} &amp;= \left[k_1 + k_2 \right]\left(1 - \alpha \right)^n&#10;\end{align*}&#10;&#10;\end{document}"/>
  <p:tag name="IGUANATEXSIZE" val="20"/>
  <p:tag name="IGUANATEXCURSOR" val="134"/>
  <p:tag name="TRANSPARENCY" val="True"/>
  <p:tag name="LATEXENGINEID" val="0"/>
  <p:tag name="TEMPFOLDER" val="C:\Users\ADFFLZZ\Documents\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603.6746"/>
  <p:tag name="ORIGINALWIDTH" val="1432.321"/>
  <p:tag name="LATEXADDIN" val="\documentclass{article}&#10;\usepackage{amsmath}&#10;\pagestyle{empty}&#10;\begin{document}&#10;&#10;&#10;\begin{align*}&#10;\frac{d\alpha}{dt} &amp;= \left[k_1 + k_2 \alpha^m \right]\left(1 - \alpha \right)^n \\&#10;k_i &amp;= A_i \exp \left[-\frac{E_i}{RT} \right]&#10;\end{align*}&#10;&#10;\end{document}"/>
  <p:tag name="IGUANATEXSIZE" val="20"/>
  <p:tag name="IGUANATEXCURSOR" val="186"/>
  <p:tag name="TRANSPARENCY" val="True"/>
  <p:tag name="LATEXENGINEID" val="0"/>
  <p:tag name="TEMPFOLDER" val="C:\Users\ADFFLZZ\Documents\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603.6746"/>
  <p:tag name="ORIGINALWIDTH" val="1432.321"/>
  <p:tag name="LATEXADDIN" val="\documentclass{article}&#10;\usepackage{amsmath}&#10;\pagestyle{empty}&#10;\begin{document}&#10;&#10;&#10;\begin{align*}&#10;\frac{d\alpha}{dt} &amp;= \left[k_1 + k_2 \alpha^m \right]\left(1 - \alpha \right)^n \\&#10;k_i &amp;= A_i \exp \left[-\frac{E_i}{RT} \right]&#10;\end{align*}&#10;&#10;\end{document}"/>
  <p:tag name="IGUANATEXSIZE" val="20"/>
  <p:tag name="IGUANATEXCURSOR" val="186"/>
  <p:tag name="TRANSPARENCY" val="True"/>
  <p:tag name="LATEXENGINEID" val="0"/>
  <p:tag name="TEMPFOLDER" val="C:\Users\ADFFLZZ\Documents\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736.783"/>
  <p:tag name="LATEXADDIN" val="\documentclass{article}&#10;\usepackage{amsmath}&#10;\pagestyle{empty}&#10;\begin{document}&#10;&#10;&#10;\begin{align*}&#10;\frac{d\alpha}{dt} = A\left(\alpha\right) \exp \left[-\frac{E_a\left(\alpha\right)}{RT} \right]f\left(\alpha\right)&#10;\end{align*}&#10;&#10;\end{document}"/>
  <p:tag name="IGUANATEXSIZE" val="20"/>
  <p:tag name="IGUANATEXCURSOR" val="211"/>
  <p:tag name="TRANSPARENCY" val="True"/>
  <p:tag name="LATEXENGINEID" val="0"/>
  <p:tag name="TEMPFOLDER" val="C:\Users\ADFFLZZ\Documents\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1076.865"/>
  <p:tag name="LATEXADDIN" val="\documentclass{article}&#10;\usepackage{amsmath}&#10;\pagestyle{empty}&#10;\begin{document}&#10;&#10;&#10;\begin{align*}&#10;f\left(\alpha \right) = \alpha^m \left(1-\alpha \right)^n&#10;\end{align*}&#10;&#10;\end{document}"/>
  <p:tag name="IGUANATEXSIZE" val="20"/>
  <p:tag name="IGUANATEXCURSOR" val="151"/>
  <p:tag name="TRANSPARENCY" val="True"/>
  <p:tag name="LATEXENGINEID" val="0"/>
  <p:tag name="TEMPFOLDER" val="C:\Users\ADFFLZZ\Documents\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122.235"/>
  <p:tag name="LATEXADDIN" val="\documentclass{article}&#10;\usepackage{amsmath}&#10;\pagestyle{empty}&#10;\begin{document}&#10;&#10;&#10;\begin{align*}&#10;\frac{d\alpha}{dt} = A\left(\alpha\right) \exp \left[-\frac{E_a\left(\alpha\right)}{RT} \right]\left(1-\alpha \right)^n \alpha^m&#10;\end{align*}&#10;&#10;\end{document}"/>
  <p:tag name="IGUANATEXSIZE" val="20"/>
  <p:tag name="IGUANATEXCURSOR" val="192"/>
  <p:tag name="TRANSPARENCY" val="True"/>
  <p:tag name="LATEXENGINEID" val="0"/>
  <p:tag name="TEMPFOLDER" val="C:\Users\ADFFLZZ\Documents\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603.6746"/>
  <p:tag name="ORIGINALWIDTH" val="1432.321"/>
  <p:tag name="LATEXADDIN" val="\documentclass{article}&#10;\usepackage{amsmath}&#10;\pagestyle{empty}&#10;\begin{document}&#10;&#10;&#10;\begin{align*}&#10;\frac{d\alpha}{dt} &amp;= \left[k_1 + k_2 \alpha^m \right]\left(1 - \alpha \right)^n \\&#10;k_i &amp;= A_i \exp \left[-\frac{E_i}{RT} \right]&#10;\end{align*}&#10;&#10;\end{document}"/>
  <p:tag name="IGUANATEXSIZE" val="20"/>
  <p:tag name="IGUANATEXCURSOR" val="186"/>
  <p:tag name="TRANSPARENCY" val="True"/>
  <p:tag name="LATEXENGINEID" val="0"/>
  <p:tag name="TEMPFOLDER" val="C:\Users\ADFFLZZ\Documents\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1526.809"/>
  <p:tag name="LATEXADDIN" val="\documentclass{article}&#10;\usepackage{amsmath}&#10;\pagestyle{empty}&#10;\begin{document}&#10;&#10;&#10;\begin{align*}&#10;\rho C_p \frac{\partial T}{\partial t} = k \nabla^2 T + \rho{\Delta H_g}\frac{d\alpha}{dt}&#10;\end{align*}&#10;&#10;\end{document}"/>
  <p:tag name="IGUANATEXSIZE" val="20"/>
  <p:tag name="IGUANATEXCURSOR" val="187"/>
  <p:tag name="TRANSPARENCY" val="True"/>
  <p:tag name="LATEXENGINEID" val="0"/>
  <p:tag name="TEMPFOLDER" val="C:\Users\ADFFLZZ\Documents\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603.6746"/>
  <p:tag name="ORIGINALWIDTH" val="1432.321"/>
  <p:tag name="LATEXADDIN" val="\documentclass{article}&#10;\usepackage{amsmath}&#10;\pagestyle{empty}&#10;\begin{document}&#10;&#10;&#10;\begin{align*}&#10;\frac{d\alpha}{dt} &amp;= \left[k_1 + k_2 \alpha^m \right]\left(1 - \alpha \right)^n \\&#10;k_i &amp;= A_i \exp \left[-\frac{E_i}{RT} \right]&#10;\end{align*}&#10;&#10;\end{document}"/>
  <p:tag name="IGUANATEXSIZE" val="20"/>
  <p:tag name="IGUANATEXCURSOR" val="186"/>
  <p:tag name="TRANSPARENCY" val="True"/>
  <p:tag name="LATEXENGINEID" val="0"/>
  <p:tag name="TEMPFOLDER" val="C:\Users\ADFFLZZ\Documents\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603.6746"/>
  <p:tag name="ORIGINALWIDTH" val="1432.321"/>
  <p:tag name="LATEXADDIN" val="\documentclass{article}&#10;\usepackage{amsmath}&#10;\pagestyle{empty}&#10;\begin{document}&#10;&#10;&#10;\begin{align*}&#10;\frac{d\alpha}{dt} &amp;= \left[k_1 + k_2 \alpha^m \right]\left(1 - \alpha \right)^n \\&#10;k_i &amp;= A_i \exp \left[-\frac{E_i}{RT} \right]&#10;\end{align*}&#10;&#10;\end{document}"/>
  <p:tag name="IGUANATEXSIZE" val="20"/>
  <p:tag name="IGUANATEXCURSOR" val="186"/>
  <p:tag name="TRANSPARENCY" val="True"/>
  <p:tag name="LATEXENGINEID" val="0"/>
  <p:tag name="TEMPFOLDER" val="C:\Users\ADFFLZZ\Documents\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2344.207"/>
  <p:tag name="LATEXADDIN" val="\documentclass{article}&#10;\usepackage{amsmath}&#10;\pagestyle{empty}&#10;\begin{document}&#10;&#10;&#10;\begin{align*}&#10;\rho C_p \frac{\partial T}{\partial t} = k \nabla^2 T + q\rho B Y_{F0}\exp{\left(-E/\left(RT\right)\right)}&#10;\end{align*}&#10;&#10;\end{document}"/>
  <p:tag name="IGUANATEXSIZE" val="20"/>
  <p:tag name="IGUANATEXCURSOR" val="105"/>
  <p:tag name="TRANSPARENCY" val="True"/>
  <p:tag name="LATEXENGINEID" val="0"/>
  <p:tag name="TEMPFOLDER" val="C:\Users\ADFFLZZ\Documents\temp\"/>
  <p:tag name="LATEXFORMHEIGHT" val="312"/>
  <p:tag name="LATEXFORMWIDTH" val="703.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782.1522"/>
  <p:tag name="ORIGINALWIDTH" val="1508.811"/>
  <p:tag name="LATEXADDIN" val="\documentclass{article}&#10;\usepackage{amsmath}&#10;\pagestyle{empty}&#10;\begin{document}&#10;&#10;&#10;\begin{align*}&#10;\frac{d\alpha}{dt} &amp;= \left[k_1 + k_2 \alpha^m \right]\left(1 - \alpha \right)^n \\&#10;k_i &amp;= A_i \exp \left[-\frac{E_i}{RT} \right] \\&#10;m, n &amp;= \text{constant} &#10;\end{align*}&#10;&#10;\end{document}"/>
  <p:tag name="IGUANATEXSIZE" val="20"/>
  <p:tag name="IGUANATEXCURSOR" val="254"/>
  <p:tag name="TRANSPARENCY" val="True"/>
  <p:tag name="LATEXENGINEID" val="0"/>
  <p:tag name="TEMPFOLDER" val="C:\Users\ADFFLZZ\Documents\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833.1458"/>
  <p:tag name="LATEXADDIN" val="\documentclass{article}&#10;\usepackage{amsmath}&#10;\pagestyle{empty}&#10;\begin{document}&#10;&#10;&#10;\begin{align*}&#10;\alpha \to 0,\frac{d\alpha}{dt} \approx k_1&#10;\end{align*}&#10;&#10;\end{document}"/>
  <p:tag name="IGUANATEXSIZE" val="20"/>
  <p:tag name="IGUANATEXCURSOR" val="111"/>
  <p:tag name="TRANSPARENCY" val="True"/>
  <p:tag name="LATEXENGINEID" val="0"/>
  <p:tag name="TEMPFOLDER" val="C:\Users\ADFFLZZ\Documents\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782.1522"/>
  <p:tag name="ORIGINALWIDTH" val="1508.811"/>
  <p:tag name="LATEXADDIN" val="\documentclass{article}&#10;\usepackage{amsmath}&#10;\pagestyle{empty}&#10;\begin{document}&#10;&#10;&#10;\begin{align*}&#10;\frac{d\alpha}{dt} &amp;= \left[k_1 + k_2 \alpha^m \right]\left(1 - \alpha \right)^n \\&#10;k_i &amp;= A_i \exp \left[-\frac{E_i}{RT} \right] \\&#10;m, n &amp;= \text{constant} &#10;\end{align*}&#10;&#10;\end{document}"/>
  <p:tag name="IGUANATEXSIZE" val="20"/>
  <p:tag name="IGUANATEXCURSOR" val="254"/>
  <p:tag name="TRANSPARENCY" val="True"/>
  <p:tag name="LATEXENGINEID" val="0"/>
  <p:tag name="TEMPFOLDER" val="C:\Users\ADFFLZZ\Documents\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1526.809"/>
  <p:tag name="LATEXADDIN" val="\documentclass{article}&#10;\usepackage{amsmath}&#10;\pagestyle{empty}&#10;\begin{document}&#10;&#10;&#10;\begin{align*}&#10;\rho C_p \frac{\partial T}{\partial t} = k \nabla^2 T + \rho{\Delta H_g}\frac{d\alpha}{dt}&#10;\end{align*}&#10;&#10;\end{document}"/>
  <p:tag name="IGUANATEXSIZE" val="20"/>
  <p:tag name="IGUANATEXCURSOR" val="187"/>
  <p:tag name="TRANSPARENCY" val="True"/>
  <p:tag name="LATEXENGINEID" val="0"/>
  <p:tag name="TEMPFOLDER" val="C:\Users\ADFFLZZ\Documents\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603.6746"/>
  <p:tag name="ORIGINALWIDTH" val="1432.321"/>
  <p:tag name="LATEXADDIN" val="\documentclass{article}&#10;\usepackage{amsmath}&#10;\pagestyle{empty}&#10;\begin{document}&#10;&#10;&#10;\begin{align*}&#10;\frac{d\alpha}{dt} &amp;= \left[k_1 + k_2 \alpha^m \right]\left(1 - \alpha \right)^n \\&#10;k_i &amp;= A_i \exp \left[-\frac{E_i}{RT} \right]&#10;\end{align*}&#10;&#10;\end{document}"/>
  <p:tag name="IGUANATEXSIZE" val="20"/>
  <p:tag name="IGUANATEXCURSOR" val="186"/>
  <p:tag name="TRANSPARENCY" val="True"/>
  <p:tag name="LATEXENGINEID" val="0"/>
  <p:tag name="TEMPFOLDER" val="C:\Users\ADFFLZZ\Documents\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1526.809"/>
  <p:tag name="LATEXADDIN" val="\documentclass{article}&#10;\usepackage{amsmath}&#10;\pagestyle{empty}&#10;\begin{document}&#10;&#10;&#10;\begin{align*}&#10;\rho C_p \frac{\partial T}{\partial t} = k \nabla^2 T + \rho{\Delta H_g}\frac{d\alpha}{dt}&#10;\end{align*}&#10;&#10;\end{document}"/>
  <p:tag name="IGUANATEXSIZE" val="20"/>
  <p:tag name="IGUANATEXCURSOR" val="187"/>
  <p:tag name="TRANSPARENCY" val="True"/>
  <p:tag name="LATEXENGINEID" val="0"/>
  <p:tag name="TEMPFOLDER" val="C:\Users\ADFFLZZ\Documents\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878.8901"/>
  <p:tag name="LATEXADDIN" val="\documentclass{article}&#10;\usepackage{amsmath}&#10;\pagestyle{empty}&#10;\begin{document}&#10;&#10;&#10;\begin{align*}&#10;T\left({\bf{x}},t = 0 \right) &amp;= T_i\\ &#10;\alpha\left({\bf{x}},t = 0 \right) &amp;= 0&#10;\end{align*}&#10;&#10;\end{document}"/>
  <p:tag name="IGUANATEXSIZE" val="20"/>
  <p:tag name="IGUANATEXCURSOR" val="176"/>
  <p:tag name="TRANSPARENCY" val="True"/>
  <p:tag name="LATEXENGINEID" val="0"/>
  <p:tag name="TEMPFOLDER" val="C:\Users\ADFFLZZ\Documents\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878.8901"/>
  <p:tag name="LATEXADDIN" val="\documentclass{article}&#10;\usepackage{amsmath}&#10;\pagestyle{empty}&#10;\begin{document}&#10;&#10;&#10;\begin{align*}&#10;T\left({\bf{x}},t = 0 \right) &amp;= T_i\\ &#10;\alpha\left({\bf{x}},t = 0 \right) &amp;= 0&#10;\end{align*}&#10;&#10;\end{document}"/>
  <p:tag name="IGUANATEXSIZE" val="20"/>
  <p:tag name="IGUANATEXCURSOR" val="176"/>
  <p:tag name="TRANSPARENCY" val="True"/>
  <p:tag name="LATEXENGINEID" val="0"/>
  <p:tag name="TEMPFOLDER" val="C:\Users\ADFFLZZ\Documents\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965.1294"/>
  <p:tag name="LATEXADDIN" val="\documentclass{article}&#10;\usepackage{amsmath}&#10;\pagestyle{empty}&#10;\begin{document}&#10;&#10;&#10;\begin{align*}&#10;r=0 \to k\nabla T = 0&#10;\end{align*}&#10;&#10;\end{document}"/>
  <p:tag name="IGUANATEXSIZE" val="20"/>
  <p:tag name="IGUANATEXCURSOR" val="100"/>
  <p:tag name="TRANSPARENCY" val="True"/>
  <p:tag name="LATEXENGINEID" val="0"/>
  <p:tag name="TEMPFOLDER" val="C:\Users\ADFFLZZ\Documents\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965.8793"/>
  <p:tag name="LATEXADDIN" val="\documentclass{article}&#10;\usepackage{amsmath}&#10;\pagestyle{empty}&#10;\begin{document}&#10;&#10;&#10;\begin{align*}&#10;z=0 \to k\nabla T = 0&#10;\end{align*}&#10;&#10;\end{document}"/>
  <p:tag name="IGUANATEXSIZE" val="20"/>
  <p:tag name="IGUANATEXCURSOR" val="97"/>
  <p:tag name="TRANSPARENCY" val="True"/>
  <p:tag name="LATEXENGINEID" val="0"/>
  <p:tag name="TEMPFOLDER" val="C:\Users\ADFFLZZ\Documents\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736.783"/>
  <p:tag name="LATEXADDIN" val="\documentclass{article}&#10;\usepackage{amsmath}&#10;\pagestyle{empty}&#10;\begin{document}&#10;&#10;&#10;\begin{align*}&#10;\frac{d\alpha}{dt} = A\left(\alpha\right) \exp \left[-\frac{E_a\left(\alpha\right)}{RT} \right]f\left(\alpha\right)&#10;\end{align*}&#10;&#10;\end{document}"/>
  <p:tag name="IGUANATEXSIZE" val="20"/>
  <p:tag name="IGUANATEXCURSOR" val="211"/>
  <p:tag name="TRANSPARENCY" val="True"/>
  <p:tag name="LATEXENGINEID" val="0"/>
  <p:tag name="TEMPFOLDER" val="C:\Users\ADFFLZZ\Documents\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594.301"/>
  <p:tag name="LATEXADDIN" val="\documentclass{article}&#10;\usepackage{amsmath}&#10;\pagestyle{empty}&#10;\begin{document}&#10;&#10;&#10;\begin{align*}&#10;r=R \to k\nabla T = h_{A}\left(T - T_A \right)&#10;\end{align*}&#10;&#10;\end{document}"/>
  <p:tag name="IGUANATEXSIZE" val="20"/>
  <p:tag name="IGUANATEXCURSOR" val="106"/>
  <p:tag name="TRANSPARENCY" val="True"/>
  <p:tag name="LATEXENGINEID" val="0"/>
  <p:tag name="TEMPFOLDER" val="C:\Users\ADFFLZZ\Documents\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54.2182"/>
  <p:tag name="ORIGINALWIDTH" val="1643.794"/>
  <p:tag name="LATEXADDIN" val="\documentclass{article}&#10;\usepackage{amsmath}&#10;\pagestyle{empty}&#10;\begin{document}&#10;&#10;&#10;\begin{align*}&#10;z = \frac{H}{2}  \to k\nabla T = h_{A}\left(T - T_A \right)&#10;\end{align*}&#10;&#10;\end{document}"/>
  <p:tag name="IGUANATEXSIZE" val="20"/>
  <p:tag name="IGUANATEXCURSOR" val="119"/>
  <p:tag name="TRANSPARENCY" val="True"/>
  <p:tag name="LATEXENGINEID" val="0"/>
  <p:tag name="TEMPFOLDER" val="C:\Users\ADFFLZZ\Documents\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305.9617"/>
  <p:tag name="ORIGINALWIDTH" val="1507.312"/>
  <p:tag name="LATEXADDIN" val="\documentclass{article}&#10;\usepackage{amsmath}&#10;\pagestyle{empty}&#10;\begin{document}&#10;&#10;&#10;\begin{align*}&#10;\nabla^2T = \frac{1}{r}\frac{\partial}{\partial r}\left(r\frac{\partial T}{\partial r} \right) + \frac{\partial^2 T}{\partial z^2}&#10;\end{align*}&#10;&#10;\end{document}"/>
  <p:tag name="IGUANATEXSIZE" val="20"/>
  <p:tag name="IGUANATEXCURSOR" val="226"/>
  <p:tag name="TRANSPARENCY" val="True"/>
  <p:tag name="LATEXENGINEID" val="0"/>
  <p:tag name="TEMPFOLDER" val="C:\Users\ADFFLZZ\Documents\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1526.809"/>
  <p:tag name="LATEXADDIN" val="\documentclass{article}&#10;\usepackage{amsmath}&#10;\pagestyle{empty}&#10;\begin{document}&#10;&#10;&#10;\begin{align*}&#10;\rho C_p \frac{\partial T}{\partial t} = k \nabla^2 T + \rho{\Delta H_g}\frac{d\alpha}{dt}&#10;\end{align*}&#10;&#10;\end{document}"/>
  <p:tag name="IGUANATEXSIZE" val="20"/>
  <p:tag name="IGUANATEXCURSOR" val="187"/>
  <p:tag name="TRANSPARENCY" val="True"/>
  <p:tag name="LATEXENGINEID" val="0"/>
  <p:tag name="TEMPFOLDER" val="C:\Users\ADFFLZZ\Documents\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1526.809"/>
  <p:tag name="LATEXADDIN" val="\documentclass{article}&#10;\usepackage{amsmath}&#10;\pagestyle{empty}&#10;\begin{document}&#10;&#10;&#10;\begin{align*}&#10;\rho C_p \frac{\partial T}{\partial t} = k \nabla^2 T + \rho{\Delta H_g}\frac{d\alpha}{dt}&#10;\end{align*}&#10;&#10;\end{document}"/>
  <p:tag name="IGUANATEXSIZE" val="20"/>
  <p:tag name="IGUANATEXCURSOR" val="187"/>
  <p:tag name="TRANSPARENCY" val="True"/>
  <p:tag name="LATEXENGINEID" val="0"/>
  <p:tag name="TEMPFOLDER" val="C:\Users\ADFFLZZ\Documents\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782.1522"/>
  <p:tag name="ORIGINALWIDTH" val="1508.811"/>
  <p:tag name="LATEXADDIN" val="\documentclass{article}&#10;\usepackage{amsmath}&#10;\pagestyle{empty}&#10;\begin{document}&#10;&#10;&#10;\begin{align*}&#10;\frac{d\alpha}{dt} &amp;= \left[k_1 + k_2 \alpha^m \right]\left(1 - \alpha \right)^n \\&#10;k_i &amp;= A_i \exp \left[-\frac{E_i}{RT} \right] \\&#10;m, n &amp;= \text{constant} &#10;\end{align*}&#10;&#10;\end{document}"/>
  <p:tag name="IGUANATEXSIZE" val="20"/>
  <p:tag name="IGUANATEXCURSOR" val="254"/>
  <p:tag name="TRANSPARENCY" val="True"/>
  <p:tag name="LATEXENGINEID" val="0"/>
  <p:tag name="TEMPFOLDER" val="C:\Users\ADFFLZZ\Documents\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1526.809"/>
  <p:tag name="LATEXADDIN" val="\documentclass{article}&#10;\usepackage{amsmath}&#10;\pagestyle{empty}&#10;\begin{document}&#10;&#10;&#10;\begin{align*}&#10;\rho C_p \frac{\partial T}{\partial t} = k \nabla^2 T + \rho{\Delta H_g}\frac{d\alpha}{dt}&#10;\end{align*}&#10;&#10;\end{document}"/>
  <p:tag name="IGUANATEXSIZE" val="20"/>
  <p:tag name="IGUANATEXCURSOR" val="187"/>
  <p:tag name="TRANSPARENCY" val="True"/>
  <p:tag name="LATEXENGINEID" val="0"/>
  <p:tag name="TEMPFOLDER" val="C:\Users\ADFFLZZ\Documents\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307.4616"/>
  <p:tag name="ORIGINALWIDTH" val="1037.12"/>
  <p:tag name="LATEXADDIN" val="\documentclass{article}&#10;\usepackage{amsmath}&#10;\pagestyle{empty}&#10;\begin{document}&#10;&#10;&#10;\begin{align*}&#10;q &amp;\equiv \Delta H_g \\&#10;BY_{Fo} &amp;\equiv A\left(\alpha\right) f\left(\alpha \right)&#10;\end{align*}&#10;&#10;\end{document}"/>
  <p:tag name="IGUANATEXSIZE" val="20"/>
  <p:tag name="IGUANATEXCURSOR" val="171"/>
  <p:tag name="TRANSPARENCY" val="True"/>
  <p:tag name="LATEXENGINEID" val="0"/>
  <p:tag name="TEMPFOLDER" val="C:\Users\ADFFLZZ\Documents\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736.783"/>
  <p:tag name="LATEXADDIN" val="\documentclass{article}&#10;\usepackage{amsmath}&#10;\pagestyle{empty}&#10;\begin{document}&#10;&#10;&#10;\begin{align*}&#10;\frac{d\alpha}{dt} = A\left(\alpha\right) \exp \left[-\frac{E_a\left(\alpha\right)}{RT} \right]f\left(\alpha\right)&#10;\end{align*}&#10;&#10;\end{document}"/>
  <p:tag name="IGUANATEXSIZE" val="20"/>
  <p:tag name="IGUANATEXCURSOR" val="211"/>
  <p:tag name="TRANSPARENCY" val="True"/>
  <p:tag name="LATEXENGINEID" val="0"/>
  <p:tag name="TEMPFOLDER" val="C:\Users\ADFFLZZ\Documents\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603.6746"/>
  <p:tag name="ORIGINALWIDTH" val="1432.321"/>
  <p:tag name="LATEXADDIN" val="\documentclass{article}&#10;\usepackage{amsmath}&#10;\pagestyle{empty}&#10;\begin{document}&#10;&#10;&#10;\begin{align*}&#10;\frac{d\alpha}{dt} &amp;= \left[k_1 + k_2 \alpha^m \right]\left(1 - \alpha \right)^n \\&#10;k_i &amp;= A_i \exp \left[-\frac{E_i}{RT} \right]&#10;\end{align*}&#10;&#10;\end{document}"/>
  <p:tag name="IGUANATEXSIZE" val="20"/>
  <p:tag name="IGUANATEXCURSOR" val="186"/>
  <p:tag name="TRANSPARENCY" val="True"/>
  <p:tag name="LATEXENGINEID" val="0"/>
  <p:tag name="TEMPFOLDER" val="C:\Users\ADFFLZZ\Documents\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949.3813"/>
  <p:tag name="LATEXADDIN" val="\documentclass{article}&#10;\usepackage{amsmath}&#10;\pagestyle{empty}&#10;\begin{document}&#10;&#10;&#10;\begin{align*}&#10;\frac{d\alpha}{dt} &amp;= \left[k_1 + k_2 \alpha^m \right]&#10;\end{align*}&#10;&#10;\end{document}"/>
  <p:tag name="IGUANATEXSIZE" val="20"/>
  <p:tag name="IGUANATEXCURSOR" val="151"/>
  <p:tag name="TRANSPARENCY" val="True"/>
  <p:tag name="LATEXENGINEID" val="0"/>
  <p:tag name="TEMPFOLDER" val="C:\Users\ADFFLZZ\Documents\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257.2179"/>
  <p:tag name="ORIGINALWIDTH" val="985.3768"/>
  <p:tag name="LATEXADDIN" val="\documentclass{article}&#10;\usepackage{amsmath}&#10;\pagestyle{empty}&#10;\begin{document}&#10;&#10;&#10;\begin{align*}&#10;\frac{d\alpha}{dt} &amp;= \left[k_1 \right]\left(1 - \alpha \right)^n&#10;\end{align*}&#10;&#10;\end{document}"/>
  <p:tag name="IGUANATEXSIZE" val="20"/>
  <p:tag name="IGUANATEXCURSOR" val="128"/>
  <p:tag name="TRANSPARENCY" val="True"/>
  <p:tag name="LATEXENGINEID" val="0"/>
  <p:tag name="TEMPFOLDER" val="C:\Users\ADFFLZZ\Documents\temp\"/>
  <p:tag name="LATEXFORMHEIGHT" val="312"/>
  <p:tag name="LATEXFORMWIDTH" val="384"/>
  <p:tag name="LATEXFORMWRAP" val="True"/>
  <p:tag name="BITMAPVECTOR" val="0"/>
</p:tagLst>
</file>

<file path=ppt/theme/theme1.xml><?xml version="1.0" encoding="utf-8"?>
<a:theme xmlns:a="http://schemas.openxmlformats.org/drawingml/2006/main" name="150209_3M_PPTTemplate_v7">
  <a:themeElements>
    <a:clrScheme name="TRIFECTA 3 LtGrn_Grn_LtBlue-A">
      <a:dk1>
        <a:sysClr val="windowText" lastClr="000000"/>
      </a:dk1>
      <a:lt1>
        <a:srgbClr val="FFFFFF"/>
      </a:lt1>
      <a:dk2>
        <a:srgbClr val="A8A8A8"/>
      </a:dk2>
      <a:lt2>
        <a:srgbClr val="595959"/>
      </a:lt2>
      <a:accent1>
        <a:srgbClr val="AAE600"/>
      </a:accent1>
      <a:accent2>
        <a:srgbClr val="00B432"/>
      </a:accent2>
      <a:accent3>
        <a:srgbClr val="00C8E6"/>
      </a:accent3>
      <a:accent4>
        <a:srgbClr val="005A18"/>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6C96213-D747-4720-83D2-A9C4E37202CD}" vid="{02F324C2-696B-4914-8A1C-02B3EC5D0EAF}"/>
    </a:ext>
  </a:extLst>
</a:theme>
</file>

<file path=ppt/theme/theme2.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acac3c4-e2a5-4257-af76-205c8a821ddb}" enabled="0" method="" siteId="{facac3c4-e2a5-4257-af76-205c8a821ddb}" removed="1"/>
</clbl:labelList>
</file>

<file path=docProps/app.xml><?xml version="1.0" encoding="utf-8"?>
<Properties xmlns="http://schemas.openxmlformats.org/officeDocument/2006/extended-properties" xmlns:vt="http://schemas.openxmlformats.org/officeDocument/2006/docPropsVTypes">
  <Template>blank</Template>
  <TotalTime>1101</TotalTime>
  <Words>3412</Words>
  <Application>Microsoft Office PowerPoint</Application>
  <PresentationFormat>Widescreen</PresentationFormat>
  <Paragraphs>658</Paragraphs>
  <Slides>51</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3M Circular TT Bold</vt:lpstr>
      <vt:lpstr>3M Circular TT Book</vt:lpstr>
      <vt:lpstr>Arial</vt:lpstr>
      <vt:lpstr>Symbol</vt:lpstr>
      <vt:lpstr>Times New Roman</vt:lpstr>
      <vt:lpstr>Wingdings</vt:lpstr>
      <vt:lpstr>150209_3M_PPTTemplate_v7</vt:lpstr>
      <vt:lpstr>Storage and Handling of Autocatalytic Exothermic Materials (AEM)</vt:lpstr>
      <vt:lpstr>What are Autocatalytic Exothermic Materials (AEM)? </vt:lpstr>
      <vt:lpstr>Concept  of SADT: Self Accelerating Decomposition Temperature </vt:lpstr>
      <vt:lpstr>Concept of SADT – Self Accelerating Decomposition Temperature</vt:lpstr>
      <vt:lpstr>PowerPoint Presentation</vt:lpstr>
      <vt:lpstr>If CE – CS &lt; 7 days, then SADT = TA, else repeat the test with TA = TA + 5 degree C </vt:lpstr>
      <vt:lpstr>Limitations of the guidelines based on this test </vt:lpstr>
      <vt:lpstr>A comprehensive analysis is needed to bridge the critical knowledge gaps between Laboratory and Larger‑Scale AEM behavior</vt:lpstr>
      <vt:lpstr>In this work, we rely on numerical simulations to estimate SADT, instead of conducting laboratory experiments</vt:lpstr>
      <vt:lpstr>PowerPoint Presentation</vt:lpstr>
      <vt:lpstr>Energy release associated with AEM decomposition is typically studied in the literature using the Frank–Kamenetskii equation</vt:lpstr>
      <vt:lpstr>Since energy equation is generic, let us focus on kinetics equation and the data needed from experiments to estimate the relevant parameters</vt:lpstr>
      <vt:lpstr>Two problems can be seen with the kinetics equation from the literature</vt:lpstr>
      <vt:lpstr>To circumvent this problem, let us introduce an Autocatalytic reaction equation proposed by Kamal to study the AEM kinetics</vt:lpstr>
      <vt:lpstr>PowerPoint Presentation</vt:lpstr>
      <vt:lpstr>Note the equivalence between the literature equation and Kamal equation</vt:lpstr>
      <vt:lpstr>In a nutshell, we will solve Kamal equation to simulate the kinetics and energy equation to simulate temperature behavior</vt:lpstr>
      <vt:lpstr>PowerPoint Presentation</vt:lpstr>
      <vt:lpstr>In this study, two AEMs of interest to 3M with distinctly different reaction kinetics — one fast and one slow — are selected for comparison.</vt:lpstr>
      <vt:lpstr>Kamal reaction kinetics parameters for both AEMs are determined by fitting the model to DSC measurements at different temperatures</vt:lpstr>
      <vt:lpstr>Given several orders of magnitude difference between A1, A2 values for the two materials, let us understand how k1 and k2 will vary with temperatures</vt:lpstr>
      <vt:lpstr>By analyzing the Kamal equation, it becomes clear that, except at very early times, the AEM 2 reaction will proceed at a faster rate than the AEM 1 reaction</vt:lpstr>
      <vt:lpstr>PowerPoint Presentation</vt:lpstr>
      <vt:lpstr>Analyzing the equations to be solved uncovers the material properties essential for the calculations</vt:lpstr>
      <vt:lpstr>Material properties for both AEM 1 and AEM 2</vt:lpstr>
      <vt:lpstr>PowerPoint Presentation</vt:lpstr>
      <vt:lpstr>Cylindrical container sizes explored in this study</vt:lpstr>
      <vt:lpstr>We can assume axisymmetric heat transfer and therefore we need to simulate only a certain cross section of this cylinder rather than the whole cylinder</vt:lpstr>
      <vt:lpstr>We can further reduce the system since there is a symmetry around the midplane</vt:lpstr>
      <vt:lpstr>PowerPoint Presentation</vt:lpstr>
      <vt:lpstr>The geometry can be further simplified under the assumption of negligible impact of the container thickness as d &lt;&lt; R, H </vt:lpstr>
      <vt:lpstr>Governing equations, Boundary conditions, and Initial conditions</vt:lpstr>
      <vt:lpstr>PowerPoint Presentation</vt:lpstr>
      <vt:lpstr>Before the results, let us compare the material and geometric properties for both cases</vt:lpstr>
      <vt:lpstr>Temperature evolution over time reveals a sharp rise at the center of the cylinder for AEM 2, while it stabilizes to the surrounding temperature for AEM 1</vt:lpstr>
      <vt:lpstr>To understand this behavior, let us decouple the energy equation from kinetics equation</vt:lpstr>
      <vt:lpstr>Maximum Temperature variation with time at the cylinder center is almost identical for both containers but they show drastically different behavior with reaction progress</vt:lpstr>
      <vt:lpstr>Note that at time ≈ 0.05 days when the temperature reaches ≈ 27 C, the reaction progress is identical for both materials </vt:lpstr>
      <vt:lpstr>How does this behavior change when heat generation term is included in the analysis?</vt:lpstr>
      <vt:lpstr>When the heat generation term is included in the analysis, the AEM 2 reaction accelerates whereas AEM 1 reaction does not accelerate  </vt:lpstr>
      <vt:lpstr>Let us look at the different cases we will need to analyze to estimate SADT – study different container sizes and different TA</vt:lpstr>
      <vt:lpstr>We will monitor three more quantities when evaluating SADT </vt:lpstr>
      <vt:lpstr>Comparison of SADT values shows that AEM 2 has a lower SADT than AEM 1, with AEM 2 SADT unaffected by container size due to its faster kinetics</vt:lpstr>
      <vt:lpstr>For AEM 1, the slow reaction kinetics makes container size a significant factor, primarily due to the surface area-to-volume ratio of the container</vt:lpstr>
      <vt:lpstr>Takeaway message</vt:lpstr>
      <vt:lpstr>Consequences of differences in SADT and associated time scales </vt:lpstr>
      <vt:lpstr>Summary</vt:lpstr>
      <vt:lpstr>Conclusions</vt:lpstr>
      <vt:lpstr>Backup section</vt:lpstr>
      <vt:lpstr>The model fit agrees well with the experimental data from the paper at 55 C and 60 C and captures both early times and late times kinetics well</vt:lpstr>
      <vt:lpstr>The model fit agrees well with the experimental data from the paper at 65 C and 70 C and captures both early times and late times kinetics well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Storage and Handling of Autocatalytic Exothermic Materials (AEM)</dc:title>
  <dc:creator>Sumeet Thete</dc:creator>
  <dc:description>brand.3M.com</dc:description>
  <cp:lastModifiedBy>Ray A Mentzer</cp:lastModifiedBy>
  <cp:revision>4</cp:revision>
  <dcterms:created xsi:type="dcterms:W3CDTF">2026-04-09T16:06:48Z</dcterms:created>
  <dcterms:modified xsi:type="dcterms:W3CDTF">2026-05-08T17:35:25Z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ies>
</file>